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97"/>
  </p:notesMasterIdLst>
  <p:sldIdLst>
    <p:sldId id="256" r:id="rId2"/>
    <p:sldId id="261" r:id="rId3"/>
    <p:sldId id="1651" r:id="rId4"/>
    <p:sldId id="1653" r:id="rId5"/>
    <p:sldId id="1654" r:id="rId6"/>
    <p:sldId id="1655" r:id="rId7"/>
    <p:sldId id="1656" r:id="rId8"/>
    <p:sldId id="1657" r:id="rId9"/>
    <p:sldId id="1658" r:id="rId10"/>
    <p:sldId id="1659" r:id="rId11"/>
    <p:sldId id="1660" r:id="rId12"/>
    <p:sldId id="1661" r:id="rId13"/>
    <p:sldId id="1662" r:id="rId14"/>
    <p:sldId id="1663" r:id="rId15"/>
    <p:sldId id="1664" r:id="rId16"/>
    <p:sldId id="1665" r:id="rId17"/>
    <p:sldId id="1666" r:id="rId18"/>
    <p:sldId id="1667" r:id="rId19"/>
    <p:sldId id="1668" r:id="rId20"/>
    <p:sldId id="1669" r:id="rId21"/>
    <p:sldId id="1670" r:id="rId22"/>
    <p:sldId id="1671" r:id="rId23"/>
    <p:sldId id="1672" r:id="rId24"/>
    <p:sldId id="1673" r:id="rId25"/>
    <p:sldId id="1674" r:id="rId26"/>
    <p:sldId id="1730" r:id="rId27"/>
    <p:sldId id="1731" r:id="rId28"/>
    <p:sldId id="1732" r:id="rId29"/>
    <p:sldId id="1734" r:id="rId30"/>
    <p:sldId id="1675" r:id="rId31"/>
    <p:sldId id="1738" r:id="rId32"/>
    <p:sldId id="1739" r:id="rId33"/>
    <p:sldId id="1735" r:id="rId34"/>
    <p:sldId id="1736" r:id="rId35"/>
    <p:sldId id="1737" r:id="rId36"/>
    <p:sldId id="1678" r:id="rId37"/>
    <p:sldId id="1741" r:id="rId38"/>
    <p:sldId id="1743" r:id="rId39"/>
    <p:sldId id="1744" r:id="rId40"/>
    <p:sldId id="1758" r:id="rId41"/>
    <p:sldId id="1759" r:id="rId42"/>
    <p:sldId id="1760" r:id="rId43"/>
    <p:sldId id="1762" r:id="rId44"/>
    <p:sldId id="1764" r:id="rId45"/>
    <p:sldId id="1782" r:id="rId46"/>
    <p:sldId id="1767" r:id="rId47"/>
    <p:sldId id="1784" r:id="rId48"/>
    <p:sldId id="1771" r:id="rId49"/>
    <p:sldId id="1774" r:id="rId50"/>
    <p:sldId id="1776" r:id="rId51"/>
    <p:sldId id="1777" r:id="rId52"/>
    <p:sldId id="1780" r:id="rId53"/>
    <p:sldId id="1679" r:id="rId54"/>
    <p:sldId id="1740" r:id="rId55"/>
    <p:sldId id="1683" r:id="rId56"/>
    <p:sldId id="1684" r:id="rId57"/>
    <p:sldId id="1685" r:id="rId58"/>
    <p:sldId id="1686" r:id="rId59"/>
    <p:sldId id="1687" r:id="rId60"/>
    <p:sldId id="1688" r:id="rId61"/>
    <p:sldId id="1689" r:id="rId62"/>
    <p:sldId id="1693" r:id="rId63"/>
    <p:sldId id="1694" r:id="rId64"/>
    <p:sldId id="1695" r:id="rId65"/>
    <p:sldId id="1696" r:id="rId66"/>
    <p:sldId id="1697" r:id="rId67"/>
    <p:sldId id="1698" r:id="rId68"/>
    <p:sldId id="1699" r:id="rId69"/>
    <p:sldId id="1727" r:id="rId70"/>
    <p:sldId id="1705" r:id="rId71"/>
    <p:sldId id="1106" r:id="rId72"/>
    <p:sldId id="1450" r:id="rId73"/>
    <p:sldId id="1709" r:id="rId74"/>
    <p:sldId id="1710" r:id="rId75"/>
    <p:sldId id="1711" r:id="rId76"/>
    <p:sldId id="1712" r:id="rId77"/>
    <p:sldId id="1713" r:id="rId78"/>
    <p:sldId id="1714" r:id="rId79"/>
    <p:sldId id="1715" r:id="rId80"/>
    <p:sldId id="1716" r:id="rId81"/>
    <p:sldId id="1717" r:id="rId82"/>
    <p:sldId id="1706" r:id="rId83"/>
    <p:sldId id="1707" r:id="rId84"/>
    <p:sldId id="1720" r:id="rId85"/>
    <p:sldId id="1721" r:id="rId86"/>
    <p:sldId id="1722" r:id="rId87"/>
    <p:sldId id="1763" r:id="rId88"/>
    <p:sldId id="1708" r:id="rId89"/>
    <p:sldId id="1723" r:id="rId90"/>
    <p:sldId id="1724" r:id="rId91"/>
    <p:sldId id="1725" r:id="rId92"/>
    <p:sldId id="1726" r:id="rId93"/>
    <p:sldId id="1765" r:id="rId94"/>
    <p:sldId id="1766" r:id="rId95"/>
    <p:sldId id="1772" r:id="rId96"/>
  </p:sldIdLst>
  <p:sldSz cx="12192000" cy="6858000"/>
  <p:notesSz cx="9296400" cy="7010400"/>
  <p:custDataLst>
    <p:tags r:id="rId9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06" autoAdjust="0"/>
  </p:normalViewPr>
  <p:slideViewPr>
    <p:cSldViewPr snapToGrid="0">
      <p:cViewPr varScale="1">
        <p:scale>
          <a:sx n="154" d="100"/>
          <a:sy n="154" d="100"/>
        </p:scale>
        <p:origin x="420" y="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8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noProof="0" dirty="0"/>
              <a:t>Introduction à </a:t>
            </a:r>
            <a:r>
              <a:rPr lang="fr-CA" b="1" noProof="0" dirty="0" smtClean="0"/>
              <a:t>l'analyse </a:t>
            </a:r>
            <a:r>
              <a:rPr lang="fr-CA" b="1" noProof="0" dirty="0"/>
              <a:t>du texte</a:t>
            </a:r>
          </a:p>
          <a:p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parlerons de la réduction des données à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l'aide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partie de la LNH entre les Sénateurs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d'Ottawa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les Maple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Toronto le 18 février 2017.</a:t>
            </a:r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7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1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noProof="0" dirty="0"/>
              <a:t>Introduction à </a:t>
            </a:r>
            <a:r>
              <a:rPr lang="fr-CA" b="1" noProof="0" dirty="0" smtClean="0"/>
              <a:t>l'analyse </a:t>
            </a:r>
            <a:r>
              <a:rPr lang="fr-CA" b="1" noProof="0" dirty="0"/>
              <a:t>du texte</a:t>
            </a:r>
          </a:p>
          <a:p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parlerons de la réduction des données à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l'aide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partie de la LNH entre les Sénateurs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d'Ottawa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les Maple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Toronto le 18 février 2017.</a:t>
            </a:r>
            <a:endParaRPr lang="fr-CA" noProof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4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noProof="0" dirty="0"/>
              <a:t>Introduction à </a:t>
            </a:r>
            <a:r>
              <a:rPr lang="fr-CA" b="1" noProof="0" dirty="0" smtClean="0"/>
              <a:t>l'analyse </a:t>
            </a:r>
            <a:r>
              <a:rPr lang="fr-CA" b="1" noProof="0" dirty="0"/>
              <a:t>du texte</a:t>
            </a:r>
          </a:p>
          <a:p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parlerons de la réduction des données à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l'aide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partie de la LNH entre les Sénateurs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d'Ottawa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les Maple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Toronto le 18 février 2017.</a:t>
            </a:r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4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noProof="0" dirty="0"/>
              <a:t>Introduction à </a:t>
            </a:r>
            <a:r>
              <a:rPr lang="fr-CA" b="1" noProof="0" dirty="0" smtClean="0"/>
              <a:t>l'analyse </a:t>
            </a:r>
            <a:r>
              <a:rPr lang="fr-CA" b="1" noProof="0" dirty="0"/>
              <a:t>du texte</a:t>
            </a:r>
          </a:p>
          <a:p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parlerons de la réduction des données à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l'aide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partie de la LNH entre les Sénateurs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d'Ottawa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les Maple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Toronto le 18 février 2017.</a:t>
            </a:r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A9777-B6E6-FE48-9324-409AA833EC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37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61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noProof="0" dirty="0"/>
              <a:t>Introduction à </a:t>
            </a:r>
            <a:r>
              <a:rPr lang="fr-CA" b="1" noProof="0" dirty="0" smtClean="0"/>
              <a:t>l'analyse </a:t>
            </a:r>
            <a:r>
              <a:rPr lang="fr-CA" b="1" noProof="0" dirty="0"/>
              <a:t>du texte</a:t>
            </a:r>
          </a:p>
          <a:p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parlerons de la réduction des données à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l'aide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partie de la LNH entre les Sénateurs </a:t>
            </a:r>
            <a:r>
              <a:rPr lang="fr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d'Ottawa 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les Maple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Toronto le 18 février 2017.</a:t>
            </a:r>
            <a:endParaRPr lang="fr-CA" noProof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3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2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8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data-action-lab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3CE7028-CDC2-A048-9FDF-C46CEB99E2DB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kaggle.com/wp-content/uploads/2015/04/iris_petal_sepal.png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action-lab.com/wp-content/uploads/2019/03/Logistic-Regression.pdf" TargetMode="External"/><Relationship Id="rId2" Type="http://schemas.openxmlformats.org/officeDocument/2006/relationships/hyperlink" Target="https://www.data-action-lab.com/wp-content/uploads/2019/03/Value-Estimation-Method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-action-lab.com/wp-content/uploads/2019/03/ClusteringNotebooks.zip" TargetMode="External"/><Relationship Id="rId4" Type="http://schemas.openxmlformats.org/officeDocument/2006/relationships/hyperlink" Target="https://www.data-action-lab.com/wp-content/uploads/2019/03/Na%C3%AFve-Bayes-Classification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beans.com/2015/11/30/k-means-clustering-laymans-tutorial/" TargetMode="External"/><Relationship Id="rId2" Type="http://schemas.openxmlformats.org/officeDocument/2006/relationships/hyperlink" Target="https://en.wikipedia.org/wiki/Davies%E2%80%93Bouldin_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md.edu/~samir/498/10Algorithms-08.pdf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luster_analysi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cat.org/issn/0362-5915" TargetMode="External"/><Relationship Id="rId3" Type="http://schemas.openxmlformats.org/officeDocument/2006/relationships/hyperlink" Target="https://en.wikipedia.org/wiki/Hans-Peter_Kriegel" TargetMode="External"/><Relationship Id="rId7" Type="http://schemas.openxmlformats.org/officeDocument/2006/relationships/hyperlink" Target="https://en.wikipedia.org/wiki/International_Standard_Serial_Numb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3068335" TargetMode="External"/><Relationship Id="rId5" Type="http://schemas.openxmlformats.org/officeDocument/2006/relationships/hyperlink" Target="https://en.wikipedia.org/wiki/Digital_object_identifier" TargetMode="External"/><Relationship Id="rId4" Type="http://schemas.openxmlformats.org/officeDocument/2006/relationships/hyperlink" Target="https://www.vitavonni.de/research/acm.html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REGROUPEMENT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noProof="0" dirty="0"/>
              <a:t>FORMATION AVANCÉE SUR LA SCIENCE DES DONNÉES I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data-action-lab.com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3836C39-FA96-C045-9840-ACADFFE81053}"/>
              </a:ext>
            </a:extLst>
          </p:cNvPr>
          <p:cNvSpPr/>
          <p:nvPr/>
        </p:nvSpPr>
        <p:spPr>
          <a:xfrm>
            <a:off x="2379306" y="3384162"/>
            <a:ext cx="6839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  <a:t>« La science des données ne remplace pas la modélisation statistique et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77"/>
              </a:rPr>
              <a:t>l'analyse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  <a:t>des données, elle les enrichit. »</a:t>
            </a:r>
            <a:endParaRPr lang="fr-CA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(P. </a:t>
            </a:r>
            <a:r>
              <a:rPr lang="fr-CA" sz="1200" dirty="0" err="1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Boily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)</a:t>
            </a:r>
            <a:endParaRPr lang="fr-CA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endParaRPr lang="fr-CA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endParaRPr lang="fr-CA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  <a:t>« Les données ne sont pas des renseignements, les renseignements ne sont pas des connaissances, </a:t>
            </a:r>
            <a:b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</a:br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  <a:t>la connaissance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77"/>
              </a:rPr>
              <a:t>n'est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  <a:t>pas la compréhension, la compréhension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77"/>
              </a:rPr>
              <a:t>n'est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</a:rPr>
              <a:t>pas la sagesse. »</a:t>
            </a:r>
            <a:endParaRPr lang="fr-CA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77"/>
              </a:rPr>
              <a:t>attribué à Cliff Stoll dans </a:t>
            </a:r>
            <a:r>
              <a:rPr lang="fr-CA" sz="1200" dirty="0" err="1" smtClean="0">
                <a:solidFill>
                  <a:schemeClr val="bg1"/>
                </a:solidFill>
                <a:latin typeface="Dagny OT" panose="020B0504020201020104" pitchFamily="34" charset="77"/>
              </a:rPr>
              <a:t>Keeler's</a:t>
            </a:r>
            <a:r>
              <a:rPr lang="fr-CA" sz="1200" dirty="0" smtClean="0">
                <a:solidFill>
                  <a:schemeClr val="bg1"/>
                </a:solidFill>
                <a:latin typeface="Dagny OT" panose="020B0504020201020104" pitchFamily="34" charset="77"/>
              </a:rPr>
              <a:t> 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77"/>
              </a:rPr>
              <a:t>Nothing to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77"/>
              </a:rPr>
              <a:t>Hide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77"/>
              </a:rPr>
              <a:t>: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77"/>
              </a:rPr>
              <a:t>Privacy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77"/>
              </a:rPr>
              <a:t> in the 21st Century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77"/>
              </a:rPr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7D633A-87CA-9140-B272-16F33429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55" y="697356"/>
            <a:ext cx="6678491" cy="56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7D633A-87CA-9140-B272-16F33429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20" y="627335"/>
            <a:ext cx="5585561" cy="56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>
                <a:cs typeface="Helvetica" panose="020B0604020202020204" pitchFamily="34" charset="0"/>
              </a:rPr>
              <a:t>Que pensez-vous de </a:t>
            </a:r>
            <a:r>
              <a:rPr lang="fr-CA" dirty="0">
                <a:cs typeface="Helvetica" panose="020B0604020202020204" pitchFamily="34" charset="0"/>
              </a:rPr>
              <a:t>cette utilisation de </a:t>
            </a:r>
            <a:r>
              <a:rPr lang="fr-CA" dirty="0" smtClean="0">
                <a:cs typeface="Helvetica" panose="020B0604020202020204" pitchFamily="34" charset="0"/>
              </a:rPr>
              <a:t>l'apprentissage </a:t>
            </a:r>
            <a:r>
              <a:rPr lang="fr-CA" dirty="0">
                <a:cs typeface="Helvetica" panose="020B0604020202020204" pitchFamily="34" charset="0"/>
              </a:rPr>
              <a:t>machine</a:t>
            </a:r>
            <a:r>
              <a:rPr lang="fr-CA" noProof="0" dirty="0">
                <a:cs typeface="Helvetica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69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ea typeface="Charter Roman" charset="0"/>
                <a:cs typeface="Charter Roman" charset="0"/>
              </a:rPr>
              <a:t>FONDEMENTS DU REGROUPEMENT</a:t>
            </a:r>
            <a:endParaRPr lang="fr-CA" noProof="0" dirty="0">
              <a:ea typeface="Charter Roman" charset="0"/>
              <a:cs typeface="Charter Roman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noProof="0" dirty="0"/>
              <a:t>REGROUPEMENT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836C39-FA96-C045-9840-ACADFFE81053}"/>
              </a:ext>
            </a:extLst>
          </p:cNvPr>
          <p:cNvSpPr/>
          <p:nvPr/>
        </p:nvSpPr>
        <p:spPr>
          <a:xfrm>
            <a:off x="870346" y="5494198"/>
            <a:ext cx="10451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« La Voie lactée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0"/>
              </a:rPr>
              <a:t>n’est qu’un amas d‘innombrables étoiles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. »</a:t>
            </a:r>
          </a:p>
          <a:p>
            <a:pPr algn="r"/>
            <a:r>
              <a:rPr lang="fr-CA" sz="1400" dirty="0">
                <a:solidFill>
                  <a:schemeClr val="bg1"/>
                </a:solidFill>
                <a:latin typeface="Dagny OT" panose="020B0504020201020104" pitchFamily="34" charset="0"/>
                <a:cs typeface="Helvetica" panose="020B0604020202020204" pitchFamily="34" charset="0"/>
              </a:rPr>
              <a:t>(</a:t>
            </a:r>
            <a:r>
              <a:rPr lang="fr-CA" sz="1400" dirty="0">
                <a:solidFill>
                  <a:schemeClr val="bg1"/>
                </a:solidFill>
                <a:latin typeface="Dagny OT" panose="020B0504020201020104" pitchFamily="34" charset="0"/>
              </a:rPr>
              <a:t>Galileo Galilei, </a:t>
            </a:r>
            <a:r>
              <a:rPr lang="fr-CA" sz="14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Sidereus</a:t>
            </a:r>
            <a:r>
              <a:rPr lang="fr-CA" sz="1400" i="1" dirty="0">
                <a:solidFill>
                  <a:schemeClr val="bg1"/>
                </a:solidFill>
                <a:latin typeface="Dagny OT" panose="020B0504020201020104" pitchFamily="34" charset="0"/>
              </a:rPr>
              <a:t> </a:t>
            </a:r>
            <a:r>
              <a:rPr lang="fr-CA" sz="14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Nuncius</a:t>
            </a:r>
            <a:r>
              <a:rPr lang="fr-CA" sz="1400" dirty="0">
                <a:solidFill>
                  <a:schemeClr val="bg1"/>
                </a:solidFill>
                <a:latin typeface="Dagny OT" panose="020B0504020201020104" pitchFamily="34" charset="0"/>
                <a:cs typeface="Helvetica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0577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73964"/>
            <a:ext cx="11029615" cy="172436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fr-CA" dirty="0">
                <a:latin typeface="Dagny OT" panose="020B0504020201020104" pitchFamily="34" charset="0"/>
              </a:rPr>
              <a:t>Dans un </a:t>
            </a:r>
            <a:r>
              <a:rPr lang="fr-CA" b="1" dirty="0">
                <a:latin typeface="Dagny OT" panose="020B0504020201020104" pitchFamily="34" charset="0"/>
              </a:rPr>
              <a:t>regroupement</a:t>
            </a:r>
            <a:r>
              <a:rPr lang="fr-CA" dirty="0">
                <a:latin typeface="Dagny OT" panose="020B0504020201020104" pitchFamily="34" charset="0"/>
              </a:rPr>
              <a:t>, les données sont réparties en </a:t>
            </a:r>
            <a:r>
              <a:rPr lang="fr-CA" b="1" dirty="0">
                <a:latin typeface="Dagny OT" panose="020B0504020201020104" pitchFamily="34" charset="0"/>
              </a:rPr>
              <a:t>groupes formés naturellement</a:t>
            </a:r>
            <a:r>
              <a:rPr lang="fr-CA" dirty="0">
                <a:latin typeface="Dagny OT" panose="020B0504020201020104" pitchFamily="34" charset="0"/>
              </a:rPr>
              <a:t>. Dans chaque groupe, les points de données sont </a:t>
            </a:r>
            <a:r>
              <a:rPr lang="fr-CA" b="1" dirty="0">
                <a:latin typeface="Dagny OT" panose="020B0504020201020104" pitchFamily="34" charset="0"/>
              </a:rPr>
              <a:t>similaires</a:t>
            </a:r>
            <a:r>
              <a:rPr lang="fr-CA" dirty="0">
                <a:latin typeface="Dagny OT" panose="020B0504020201020104" pitchFamily="34" charset="0"/>
              </a:rPr>
              <a:t>; </a:t>
            </a:r>
            <a:r>
              <a:rPr lang="fr-CA" dirty="0" smtClean="0">
                <a:latin typeface="Dagny OT" panose="020B0504020201020104" pitchFamily="34" charset="0"/>
              </a:rPr>
              <a:t>d'un </a:t>
            </a:r>
            <a:r>
              <a:rPr lang="fr-CA" dirty="0">
                <a:latin typeface="Dagny OT" panose="020B0504020201020104" pitchFamily="34" charset="0"/>
              </a:rPr>
              <a:t>groupe à un autre, les points de données sont </a:t>
            </a:r>
            <a:r>
              <a:rPr lang="fr-CA" b="1" dirty="0">
                <a:latin typeface="Dagny OT" panose="020B0504020201020104" pitchFamily="34" charset="0"/>
              </a:rPr>
              <a:t>distincts</a:t>
            </a:r>
            <a:r>
              <a:rPr lang="fr-CA" dirty="0">
                <a:latin typeface="Dagny OT" panose="020B0504020201020104" pitchFamily="34" charset="0"/>
              </a:rPr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30826" y="3338314"/>
            <a:ext cx="8263438" cy="3326615"/>
            <a:chOff x="3627626" y="3394128"/>
            <a:chExt cx="8263438" cy="33266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6" b="33047"/>
            <a:stretch/>
          </p:blipFill>
          <p:spPr>
            <a:xfrm>
              <a:off x="3627626" y="4317458"/>
              <a:ext cx="8109851" cy="238768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81213" y="3450369"/>
              <a:ext cx="263035" cy="3270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5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551029" y="3445855"/>
              <a:ext cx="263035" cy="3270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5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4268" y="3394128"/>
              <a:ext cx="395219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dirty="0">
                  <a:latin typeface="Dagny OT" panose="020B0504020201020104" pitchFamily="34" charset="0"/>
                </a:rPr>
                <a:t>distance moyenne entre les points dans le même groupe (</a:t>
              </a:r>
              <a:r>
                <a:rPr lang="fr-CA" b="1" dirty="0">
                  <a:latin typeface="Dagny OT" panose="020B0504020201020104" pitchFamily="34" charset="0"/>
                </a:rPr>
                <a:t>de préférence, une courte distance</a:t>
              </a:r>
              <a:r>
                <a:rPr lang="fr-CA" dirty="0">
                  <a:latin typeface="Dagny OT" panose="020B0504020201020104" pitchFamily="34" charset="0"/>
                </a:rPr>
                <a:t>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76466" y="3394128"/>
              <a:ext cx="401459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dirty="0">
                  <a:latin typeface="Dagny OT" panose="020B0504020201020104" pitchFamily="34" charset="0"/>
                </a:rPr>
                <a:t>distance moyenne entre les points dans le groupe voisin (</a:t>
              </a:r>
              <a:r>
                <a:rPr lang="fr-CA" b="1" dirty="0">
                  <a:latin typeface="Dagny OT" panose="020B0504020201020104" pitchFamily="34" charset="0"/>
                </a:rPr>
                <a:t>de préférence, une grande distance</a:t>
              </a:r>
              <a:r>
                <a:rPr lang="fr-CA" dirty="0">
                  <a:latin typeface="Dagny OT" panose="020B0504020201020104" pitchFamily="34" charset="0"/>
                </a:rPr>
                <a:t>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APERÇU DU REGROUPEMENT</a:t>
            </a:r>
            <a:endParaRPr lang="fr-CA" sz="240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4311" y="4077481"/>
            <a:ext cx="4046162" cy="195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CA" sz="2400" dirty="0">
                <a:latin typeface="Dagny OT" panose="020B0504020201020104" pitchFamily="34" charset="0"/>
              </a:rPr>
              <a:t>Les étiquettes des groupes ne sont pas déterminées au préalable, donc le regroupement est un exemple </a:t>
            </a:r>
            <a:r>
              <a:rPr lang="fr-CA" sz="2400" dirty="0" smtClean="0">
                <a:latin typeface="Dagny OT" panose="020B0504020201020104" pitchFamily="34" charset="0"/>
              </a:rPr>
              <a:t>d'apprentissage </a:t>
            </a:r>
            <a:r>
              <a:rPr lang="fr-CA" sz="2400" b="1" dirty="0">
                <a:latin typeface="Dagny OT" panose="020B0504020201020104" pitchFamily="34" charset="0"/>
              </a:rPr>
              <a:t>non supervisé</a:t>
            </a:r>
            <a:r>
              <a:rPr lang="fr-CA" sz="2400" dirty="0">
                <a:latin typeface="Dagny OT" panose="020B05040202010201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7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57" y="574370"/>
            <a:ext cx="7097558" cy="58373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ADA547C-46DE-3940-AB15-D9BB7A72596F}"/>
              </a:ext>
            </a:extLst>
          </p:cNvPr>
          <p:cNvSpPr/>
          <p:nvPr/>
        </p:nvSpPr>
        <p:spPr>
          <a:xfrm>
            <a:off x="9050931" y="5888466"/>
            <a:ext cx="736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2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Âge</a:t>
            </a:r>
            <a:endParaRPr lang="fr-CA" sz="2800" dirty="0">
              <a:latin typeface="Dagny OT" panose="020B050402020102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DA547C-46DE-3940-AB15-D9BB7A72596F}"/>
              </a:ext>
            </a:extLst>
          </p:cNvPr>
          <p:cNvSpPr/>
          <p:nvPr/>
        </p:nvSpPr>
        <p:spPr>
          <a:xfrm>
            <a:off x="1223094" y="849087"/>
            <a:ext cx="126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2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Revenu</a:t>
            </a:r>
            <a:endParaRPr lang="fr-CA" sz="2800" dirty="0">
              <a:latin typeface="Dagny OT" panose="020B050402020102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DA547C-46DE-3940-AB15-D9BB7A72596F}"/>
              </a:ext>
            </a:extLst>
          </p:cNvPr>
          <p:cNvSpPr/>
          <p:nvPr/>
        </p:nvSpPr>
        <p:spPr>
          <a:xfrm>
            <a:off x="9549349" y="2773103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2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Clients</a:t>
            </a:r>
            <a:endParaRPr lang="fr-CA" sz="2000" dirty="0">
              <a:latin typeface="Dagny OT" panose="020B05040202010201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3291" y="2975206"/>
            <a:ext cx="468805" cy="105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915401" y="3175261"/>
            <a:ext cx="674914" cy="906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218714" y="1992086"/>
            <a:ext cx="1253383" cy="812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ADA547C-46DE-3940-AB15-D9BB7A72596F}"/>
              </a:ext>
            </a:extLst>
          </p:cNvPr>
          <p:cNvSpPr/>
          <p:nvPr/>
        </p:nvSpPr>
        <p:spPr>
          <a:xfrm>
            <a:off x="1247397" y="3493028"/>
            <a:ext cx="1065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2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Groupes</a:t>
            </a:r>
            <a:endParaRPr lang="fr-CA" sz="2000" dirty="0">
              <a:latin typeface="Dagny OT" panose="020B0504020201020104" pitchFamily="34" charset="0"/>
            </a:endParaRPr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V="1">
            <a:off x="2312817" y="3628703"/>
            <a:ext cx="1899954" cy="64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98843" y="3893139"/>
            <a:ext cx="4245500" cy="1223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98843" y="2144487"/>
            <a:ext cx="4670043" cy="1348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APERÇU DU REGROUPEMENT</a:t>
            </a:r>
            <a:endParaRPr lang="fr-CA" sz="24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Le regroupement est un concept relativement </a:t>
            </a:r>
            <a:r>
              <a:rPr lang="fr-CA" b="1" noProof="0" dirty="0">
                <a:latin typeface="Dagny OT" panose="020B0504020201020104" pitchFamily="34" charset="0"/>
              </a:rPr>
              <a:t>intuitif</a:t>
            </a:r>
            <a:r>
              <a:rPr lang="fr-CA" noProof="0" dirty="0">
                <a:latin typeface="Dagny OT" panose="020B0504020201020104" pitchFamily="34" charset="0"/>
              </a:rPr>
              <a:t> pour les </a:t>
            </a:r>
            <a:r>
              <a:rPr lang="fr-CA" dirty="0">
                <a:latin typeface="Dagny OT" panose="020B0504020201020104" pitchFamily="34" charset="0"/>
              </a:rPr>
              <a:t>êtres humains, car nos cerveaux le font de manière inconsciente</a:t>
            </a:r>
            <a:r>
              <a:rPr lang="fr-CA" noProof="0" dirty="0">
                <a:latin typeface="Dagny OT" panose="020B05040202010201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reconnaissance faciale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recherche de modèles, etc.</a:t>
            </a:r>
          </a:p>
          <a:p>
            <a:pPr>
              <a:lnSpc>
                <a:spcPct val="100000"/>
              </a:lnSpc>
            </a:pPr>
            <a:endParaRPr lang="fr-CA" sz="5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En général, les gens sont très bons avec des données </a:t>
            </a:r>
            <a:r>
              <a:rPr lang="fr-CA" b="1" dirty="0">
                <a:latin typeface="Dagny OT" panose="020B0504020201020104" pitchFamily="34" charset="0"/>
              </a:rPr>
              <a:t>désordonnées</a:t>
            </a:r>
            <a:r>
              <a:rPr lang="fr-CA" noProof="0" dirty="0">
                <a:latin typeface="Dagny OT" panose="020B0504020201020104" pitchFamily="34" charset="0"/>
              </a:rPr>
              <a:t>, mais les ordinateurs et les algorithmes ont de la difficulté.</a:t>
            </a:r>
          </a:p>
          <a:p>
            <a:pPr>
              <a:lnSpc>
                <a:spcPct val="100000"/>
              </a:lnSpc>
            </a:pPr>
            <a:endParaRPr lang="fr-CA" sz="5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Une partie de la difficulté tient au fait </a:t>
            </a:r>
            <a:r>
              <a:rPr lang="fr-CA" noProof="0" dirty="0" smtClean="0">
                <a:latin typeface="Dagny OT" panose="020B0504020201020104" pitchFamily="34" charset="0"/>
              </a:rPr>
              <a:t>qu'il n'existe </a:t>
            </a:r>
            <a:r>
              <a:rPr lang="fr-CA" b="1" noProof="0" dirty="0">
                <a:latin typeface="Dagny OT" panose="020B0504020201020104" pitchFamily="34" charset="0"/>
              </a:rPr>
              <a:t>aucune définition consensuelle </a:t>
            </a:r>
            <a:r>
              <a:rPr lang="fr-CA" b="1" noProof="0" dirty="0" smtClean="0">
                <a:latin typeface="Dagny OT" panose="020B0504020201020104" pitchFamily="34" charset="0"/>
              </a:rPr>
              <a:t>d'un </a:t>
            </a:r>
            <a:r>
              <a:rPr lang="fr-CA" b="1" noProof="0" dirty="0">
                <a:latin typeface="Dagny OT" panose="020B0504020201020104" pitchFamily="34" charset="0"/>
              </a:rPr>
              <a:t>groupe</a:t>
            </a:r>
            <a:r>
              <a:rPr lang="fr-CA" noProof="0" dirty="0">
                <a:latin typeface="Dagny OT" panose="020B0504020201020104" pitchFamily="34" charset="0"/>
              </a:rPr>
              <a:t> :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« Je peux ne pas être en mesure de définir ce que </a:t>
            </a:r>
            <a:r>
              <a:rPr lang="fr-CA" noProof="0" dirty="0" smtClean="0">
                <a:latin typeface="Dagny OT" panose="020B0504020201020104" pitchFamily="34" charset="0"/>
              </a:rPr>
              <a:t>c'est</a:t>
            </a:r>
            <a:r>
              <a:rPr lang="fr-CA" noProof="0" dirty="0">
                <a:latin typeface="Dagny OT" panose="020B0504020201020104" pitchFamily="34" charset="0"/>
              </a:rPr>
              <a:t>, mais je le sais quant </a:t>
            </a:r>
            <a:r>
              <a:rPr lang="fr-CA" noProof="0" dirty="0" smtClean="0">
                <a:latin typeface="Dagny OT" panose="020B0504020201020104" pitchFamily="34" charset="0"/>
              </a:rPr>
              <a:t>j'en </a:t>
            </a:r>
            <a:r>
              <a:rPr lang="fr-CA" noProof="0" dirty="0">
                <a:latin typeface="Dagny OT" panose="020B0504020201020104" pitchFamily="34" charset="0"/>
              </a:rPr>
              <a:t>vois un. »</a:t>
            </a:r>
          </a:p>
        </p:txBody>
      </p:sp>
    </p:spTree>
    <p:extLst>
      <p:ext uri="{BB962C8B-B14F-4D97-AF65-F5344CB8AC3E}">
        <p14:creationId xmlns:p14="http://schemas.microsoft.com/office/powerpoint/2010/main" val="42055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APERÇU DU REGROUPEMENT</a:t>
            </a:r>
            <a:endParaRPr lang="fr-CA" sz="24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Les algorithmes de regroupement peuvent être </a:t>
            </a:r>
            <a:r>
              <a:rPr lang="fr-CA" b="1" noProof="0" dirty="0">
                <a:latin typeface="Dagny OT" panose="020B0504020201020104" pitchFamily="34" charset="0"/>
              </a:rPr>
              <a:t>complexes</a:t>
            </a:r>
            <a:r>
              <a:rPr lang="fr-CA" noProof="0" dirty="0">
                <a:latin typeface="Dagny OT" panose="020B0504020201020104" pitchFamily="34" charset="0"/>
              </a:rPr>
              <a:t> </a:t>
            </a:r>
            <a:r>
              <a:rPr lang="fr-CA" dirty="0">
                <a:latin typeface="Dagny OT" panose="020B0504020201020104" pitchFamily="34" charset="0"/>
              </a:rPr>
              <a:t>et </a:t>
            </a:r>
            <a:r>
              <a:rPr lang="fr-CA" b="1" noProof="0" dirty="0">
                <a:latin typeface="Dagny OT" panose="020B0504020201020104" pitchFamily="34" charset="0"/>
              </a:rPr>
              <a:t>non intuitifs</a:t>
            </a:r>
            <a:r>
              <a:rPr lang="fr-CA" noProof="0" dirty="0">
                <a:latin typeface="Dagny OT" panose="020B0504020201020104" pitchFamily="34" charset="0"/>
              </a:rPr>
              <a:t>, selon les diverses notions de similarités entre les observations.</a:t>
            </a:r>
            <a:endParaRPr lang="fr-CA" sz="1000" noProof="0" dirty="0">
              <a:latin typeface="Dagny OT" panose="020B05040202010201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0"/>
              </a:rPr>
              <a:t>Malgré tout</a:t>
            </a:r>
            <a:r>
              <a:rPr lang="fr-CA" noProof="0" dirty="0">
                <a:latin typeface="Dagny OT" panose="020B0504020201020104" pitchFamily="34" charset="0"/>
              </a:rPr>
              <a:t>, il est </a:t>
            </a:r>
            <a:r>
              <a:rPr lang="fr-CA" b="1" noProof="0" dirty="0">
                <a:latin typeface="Dagny OT" panose="020B0504020201020104" pitchFamily="34" charset="0"/>
              </a:rPr>
              <a:t>très</a:t>
            </a:r>
            <a:r>
              <a:rPr lang="fr-CA" noProof="0" dirty="0">
                <a:latin typeface="Dagny OT" panose="020B0504020201020104" pitchFamily="34" charset="0"/>
              </a:rPr>
              <a:t> tentant </a:t>
            </a:r>
            <a:r>
              <a:rPr lang="fr-CA" noProof="0" dirty="0" smtClean="0">
                <a:latin typeface="Dagny OT" panose="020B0504020201020104" pitchFamily="34" charset="0"/>
              </a:rPr>
              <a:t>d'expliquer </a:t>
            </a:r>
            <a:r>
              <a:rPr lang="fr-CA" noProof="0" dirty="0">
                <a:latin typeface="Dagny OT" panose="020B0504020201020104" pitchFamily="34" charset="0"/>
              </a:rPr>
              <a:t>les groupes </a:t>
            </a:r>
            <a:r>
              <a:rPr lang="fr-CA" i="1" noProof="0" dirty="0">
                <a:latin typeface="Dagny OT" panose="020B0504020201020104" pitchFamily="34" charset="0"/>
              </a:rPr>
              <a:t>a posteriori</a:t>
            </a:r>
            <a:r>
              <a:rPr lang="fr-CA" noProof="0" dirty="0">
                <a:latin typeface="Dagny OT" panose="020B0504020201020104" pitchFamily="34" charset="0"/>
              </a:rPr>
              <a:t>.</a:t>
            </a:r>
            <a:endParaRPr lang="fr-CA" b="1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Ils sont aussi (typiquement) </a:t>
            </a:r>
            <a:r>
              <a:rPr lang="fr-CA" b="1" noProof="0" dirty="0">
                <a:latin typeface="Dagny OT" panose="020B0504020201020104" pitchFamily="34" charset="0"/>
              </a:rPr>
              <a:t>non déterministes </a:t>
            </a:r>
            <a:r>
              <a:rPr lang="fr-CA" noProof="0" dirty="0">
                <a:latin typeface="Dagny OT" panose="020B05040202010201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le même algorithme, exécuté deux fois (ou plus) sur le même ensemble de données, peut donner lieu à des groupes totalement différents;</a:t>
            </a:r>
          </a:p>
          <a:p>
            <a:pPr lvl="1">
              <a:lnSpc>
                <a:spcPct val="100000"/>
              </a:lnSpc>
            </a:pPr>
            <a:r>
              <a:rPr lang="fr-CA" noProof="0" dirty="0" smtClean="0">
                <a:latin typeface="Dagny OT" panose="020B0504020201020104" pitchFamily="34" charset="0"/>
              </a:rPr>
              <a:t>l'ordre </a:t>
            </a:r>
            <a:r>
              <a:rPr lang="fr-CA" noProof="0" dirty="0">
                <a:latin typeface="Dagny OT" panose="020B0504020201020104" pitchFamily="34" charset="0"/>
              </a:rPr>
              <a:t>de présentation des données peut jouer un rôle;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tout comme la configuration de départ.</a:t>
            </a:r>
          </a:p>
        </p:txBody>
      </p:sp>
    </p:spTree>
    <p:extLst>
      <p:ext uri="{BB962C8B-B14F-4D97-AF65-F5344CB8AC3E}">
        <p14:creationId xmlns:p14="http://schemas.microsoft.com/office/powerpoint/2010/main" val="23647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Que signifie cette non-reproductibilité (potentielle) pour la </a:t>
            </a:r>
            <a:r>
              <a:rPr lang="fr-CA" noProof="0" dirty="0">
                <a:latin typeface="Helvetica Light" panose="020B0403020202020204" pitchFamily="34" charset="0"/>
              </a:rPr>
              <a:t>validation</a:t>
            </a:r>
            <a:r>
              <a:rPr lang="fr-CA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51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EXIGENCE DE REGROUPEMENT</a:t>
            </a:r>
            <a:endParaRPr lang="fr-CA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SzPct val="100000"/>
                  <a:buNone/>
                </a:pPr>
                <a:r>
                  <a:rPr lang="fr-CA" dirty="0"/>
                  <a:t>Mesure de la </a:t>
                </a:r>
                <a:r>
                  <a:rPr lang="fr-CA" b="1" dirty="0">
                    <a:latin typeface="Helvetica" pitchFamily="2" charset="0"/>
                  </a:rPr>
                  <a:t>similarité</a:t>
                </a:r>
                <a:r>
                  <a:rPr lang="fr-CA" dirty="0"/>
                  <a:t>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CA" dirty="0"/>
                  <a:t> (ou </a:t>
                </a:r>
                <a:r>
                  <a:rPr lang="fr-CA" dirty="0" smtClean="0"/>
                  <a:t>d'une </a:t>
                </a:r>
                <a:r>
                  <a:rPr lang="fr-CA" dirty="0"/>
                  <a:t>distance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fr-CA" dirty="0"/>
                  <a:t>) entre des observations.</a:t>
                </a: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fr-CA" dirty="0"/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fr-CA" sz="2000" dirty="0"/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fr-CA" sz="2000" dirty="0"/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fr-CA" sz="2000" dirty="0"/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fr-CA" sz="2000" dirty="0"/>
              </a:p>
              <a:p>
                <a:pPr marL="0" indent="0">
                  <a:buSzPct val="100000"/>
                  <a:buNone/>
                </a:pPr>
                <a:endParaRPr lang="fr-CA" sz="2000" dirty="0"/>
              </a:p>
              <a:p>
                <a:pPr marL="0" indent="0">
                  <a:buSzPct val="100000"/>
                  <a:buNone/>
                </a:pPr>
                <a:endParaRPr lang="fr-CA" sz="100" dirty="0"/>
              </a:p>
              <a:p>
                <a:pPr marL="0" indent="0">
                  <a:buSzPct val="100000"/>
                  <a:buNone/>
                </a:pPr>
                <a:endParaRPr lang="fr-CA" dirty="0"/>
              </a:p>
              <a:p>
                <a:pPr marL="0" indent="0">
                  <a:buSzPct val="100000"/>
                  <a:buNone/>
                </a:pPr>
                <a:endParaRPr lang="fr-CA" sz="100" dirty="0"/>
              </a:p>
              <a:p>
                <a:pPr marL="0" indent="0">
                  <a:buSzPct val="100000"/>
                  <a:buNone/>
                </a:pPr>
                <a:r>
                  <a:rPr lang="fr-CA" dirty="0"/>
                  <a:t>En général,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fr-CA" dirty="0"/>
                  <a:t>, car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fr-CA" dirty="0"/>
                  <a:t>, et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fr-CA" dirty="0"/>
                  <a:t>, car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fr-CA" dirty="0"/>
                  <a:t>.</a:t>
                </a:r>
                <a:endParaRPr lang="fr-CA" sz="1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9" t="-1620" b="-294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fference_measur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3" y="2652417"/>
            <a:ext cx="7269738" cy="3280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7977" y="2592946"/>
            <a:ext cx="1939972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500" dirty="0">
                <a:latin typeface="Dagny OT" panose="020B0504020201020104" pitchFamily="34" charset="0"/>
              </a:rPr>
              <a:t>Distance </a:t>
            </a:r>
            <a:r>
              <a:rPr lang="fr-CA" sz="1500" b="1" dirty="0">
                <a:latin typeface="Dagny OT" panose="020B0504020201020104" pitchFamily="34" charset="0"/>
              </a:rPr>
              <a:t>euclidienne</a:t>
            </a:r>
            <a:r>
              <a:rPr lang="fr-CA" sz="1500" dirty="0">
                <a:latin typeface="Dagny OT" panose="020B0504020201020104" pitchFamily="34" charset="0"/>
              </a:rPr>
              <a:t> (vol </a:t>
            </a:r>
            <a:r>
              <a:rPr lang="fr-CA" sz="1500" dirty="0" smtClean="0">
                <a:latin typeface="Dagny OT" panose="020B0504020201020104" pitchFamily="34" charset="0"/>
              </a:rPr>
              <a:t>d'oiseau</a:t>
            </a:r>
            <a:r>
              <a:rPr lang="fr-CA" sz="1500" dirty="0"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81" y="4396151"/>
            <a:ext cx="244738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500" dirty="0">
                <a:latin typeface="Dagny OT" panose="020B0504020201020104" pitchFamily="34" charset="0"/>
              </a:rPr>
              <a:t>Distance de </a:t>
            </a:r>
            <a:r>
              <a:rPr lang="fr-CA" sz="1500" b="1" dirty="0">
                <a:latin typeface="Dagny OT" panose="020B0504020201020104" pitchFamily="34" charset="0"/>
              </a:rPr>
              <a:t>Manhattan</a:t>
            </a:r>
            <a:r>
              <a:rPr lang="fr-CA" sz="1500" dirty="0">
                <a:latin typeface="Dagny OT" panose="020B0504020201020104" pitchFamily="34" charset="0"/>
              </a:rPr>
              <a:t/>
            </a:r>
            <a:br>
              <a:rPr lang="fr-CA" sz="1500" dirty="0">
                <a:latin typeface="Dagny OT" panose="020B0504020201020104" pitchFamily="34" charset="0"/>
              </a:rPr>
            </a:br>
            <a:r>
              <a:rPr lang="fr-CA" sz="1500" dirty="0">
                <a:latin typeface="Dagny OT" panose="020B0504020201020104" pitchFamily="34" charset="0"/>
              </a:rPr>
              <a:t>(si on devait conduire)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0169" y="2592947"/>
            <a:ext cx="251534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500" dirty="0">
                <a:latin typeface="Dagny OT" panose="020B0504020201020104" pitchFamily="34" charset="0"/>
              </a:rPr>
              <a:t>Distance par </a:t>
            </a:r>
            <a:r>
              <a:rPr lang="fr-CA" sz="1500" b="1" dirty="0">
                <a:latin typeface="Dagny OT" panose="020B0504020201020104" pitchFamily="34" charset="0"/>
              </a:rPr>
              <a:t>cosinus</a:t>
            </a:r>
            <a:r>
              <a:rPr lang="fr-CA" sz="1500" dirty="0">
                <a:latin typeface="Dagny OT" panose="020B0504020201020104" pitchFamily="34" charset="0"/>
              </a:rPr>
              <a:t/>
            </a:r>
            <a:br>
              <a:rPr lang="fr-CA" sz="1500" dirty="0">
                <a:latin typeface="Dagny OT" panose="020B0504020201020104" pitchFamily="34" charset="0"/>
              </a:rPr>
            </a:br>
            <a:r>
              <a:rPr lang="fr-CA" sz="1500" dirty="0">
                <a:latin typeface="Dagny OT" panose="020B0504020201020104" pitchFamily="34" charset="0"/>
              </a:rPr>
              <a:t>(angle entre des vecteurs)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4449" y="4354520"/>
            <a:ext cx="3037046" cy="579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500" b="1" dirty="0">
                <a:latin typeface="Dagny OT" panose="020B0504020201020104" pitchFamily="34" charset="0"/>
              </a:rPr>
              <a:t>Transformation</a:t>
            </a:r>
            <a:r>
              <a:rPr lang="fr-CA" sz="1500" dirty="0">
                <a:latin typeface="Dagny OT" panose="020B0504020201020104" pitchFamily="34" charset="0"/>
              </a:rPr>
              <a:t> (centre normalisé) avant de calculer la distance</a:t>
            </a:r>
          </a:p>
          <a:p>
            <a:endParaRPr lang="fr-CA" sz="167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64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ObjectiFs</a:t>
            </a:r>
            <a:r>
              <a:rPr lang="fr-CA" noProof="0" dirty="0"/>
              <a:t> </a:t>
            </a:r>
            <a:r>
              <a:rPr lang="fr-CA" noProof="0" dirty="0" smtClean="0"/>
              <a:t>D'APPRENTISSAGE</a:t>
            </a:r>
            <a:endParaRPr lang="fr-CA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noProof="0" dirty="0"/>
                  <a:t>Se familiariser avec les concepts élémentaires du regroupement et certains algorithmes courants.</a:t>
                </a:r>
              </a:p>
              <a:p>
                <a:endParaRPr lang="fr-CA" sz="1000" noProof="0" dirty="0"/>
              </a:p>
              <a:p>
                <a:r>
                  <a:rPr lang="fr-CA" noProof="0" dirty="0"/>
                  <a:t>Se familiariser avec une variante du regroupement de partition (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/>
                  <a:t>-moyennes).</a:t>
                </a:r>
              </a:p>
              <a:p>
                <a:endParaRPr lang="fr-CA" sz="1000" noProof="0" dirty="0"/>
              </a:p>
              <a:p>
                <a:r>
                  <a:rPr lang="fr-CA" noProof="0" dirty="0"/>
                  <a:t>Se familiariser avec les critères de validation </a:t>
                </a:r>
                <a:r>
                  <a:rPr lang="fr-CA" noProof="0" dirty="0" smtClean="0"/>
                  <a:t>d'un </a:t>
                </a:r>
                <a:r>
                  <a:rPr lang="fr-CA" noProof="0" dirty="0"/>
                  <a:t>regroupement.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5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Applications</a:t>
            </a:r>
            <a:endParaRPr lang="fr-CA" sz="24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Documents de texte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Regrouper des documents similaires en fonction de leurs sujets, de </a:t>
            </a:r>
            <a:r>
              <a:rPr lang="fr-CA" noProof="0" dirty="0" smtClean="0">
                <a:latin typeface="Dagny OT" panose="020B0504020201020104" pitchFamily="34" charset="0"/>
              </a:rPr>
              <a:t>l'utilisation </a:t>
            </a:r>
            <a:r>
              <a:rPr lang="fr-CA" noProof="0" dirty="0">
                <a:latin typeface="Dagny OT" panose="020B0504020201020104" pitchFamily="34" charset="0"/>
              </a:rPr>
              <a:t>des mots courants ou inhabituels </a:t>
            </a:r>
            <a:r>
              <a:rPr lang="fr-CA" noProof="0" dirty="0" smtClean="0">
                <a:latin typeface="Dagny OT" panose="020B0504020201020104" pitchFamily="34" charset="0"/>
              </a:rPr>
              <a:t>qu'ils </a:t>
            </a:r>
            <a:r>
              <a:rPr lang="fr-CA" noProof="0" dirty="0">
                <a:latin typeface="Dagny OT" panose="020B0504020201020104" pitchFamily="34" charset="0"/>
              </a:rPr>
              <a:t>contiennent.</a:t>
            </a:r>
          </a:p>
          <a:p>
            <a:pPr marL="324000" lvl="1" indent="0" algn="just">
              <a:lnSpc>
                <a:spcPct val="100000"/>
              </a:lnSpc>
              <a:buNone/>
            </a:pPr>
            <a:endParaRPr lang="fr-CA" sz="100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Recommandations de produits</a:t>
            </a:r>
            <a:endParaRPr lang="fr-CA" noProof="0" dirty="0">
              <a:latin typeface="Dagny OT" panose="020B05040202010201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Regrouper des clients en ligne en fonction des produits visualisés, achetés, aimés ou détestés.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Regrouper des produits en fonction des commentaires des clients.</a:t>
            </a:r>
          </a:p>
          <a:p>
            <a:pPr algn="just">
              <a:lnSpc>
                <a:spcPct val="100000"/>
              </a:lnSpc>
            </a:pPr>
            <a:endParaRPr lang="fr-CA" sz="100" b="1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Marketing et affaires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Regrouper des profils de clients en fonction de leurs données démographiques et de leurs préférences.</a:t>
            </a:r>
          </a:p>
        </p:txBody>
      </p:sp>
    </p:spTree>
    <p:extLst>
      <p:ext uri="{BB962C8B-B14F-4D97-AF65-F5344CB8AC3E}">
        <p14:creationId xmlns:p14="http://schemas.microsoft.com/office/powerpoint/2010/main" val="9374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AUTRES UTILISATIONS</a:t>
            </a:r>
            <a:endParaRPr lang="fr-CA" sz="24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Diviser un grand groupe (ou une superficie ou une catégorie) en groupes </a:t>
            </a:r>
            <a:r>
              <a:rPr lang="fr-CA" b="1" dirty="0">
                <a:latin typeface="Dagny OT" panose="020B0504020201020104" pitchFamily="34" charset="0"/>
              </a:rPr>
              <a:t>plus petits</a:t>
            </a:r>
            <a:r>
              <a:rPr lang="fr-CA" noProof="0" dirty="0">
                <a:latin typeface="Dagny OT" panose="020B0504020201020104" pitchFamily="34" charset="0"/>
              </a:rPr>
              <a:t>, dans lesquels les membres ont certaines similarités.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Les tâches peuvent être accomplies séparément par chaque plus petit groupe.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Ce processus peut donner lieu à une précision accrue après </a:t>
            </a:r>
            <a:r>
              <a:rPr lang="fr-CA" noProof="0" dirty="0" smtClean="0">
                <a:latin typeface="Dagny OT" panose="020B0504020201020104" pitchFamily="34" charset="0"/>
              </a:rPr>
              <a:t>l'agrégation </a:t>
            </a:r>
            <a:r>
              <a:rPr lang="fr-CA" noProof="0" dirty="0">
                <a:latin typeface="Dagny OT" panose="020B0504020201020104" pitchFamily="34" charset="0"/>
              </a:rPr>
              <a:t>des résultats distincts.</a:t>
            </a:r>
          </a:p>
          <a:p>
            <a:pPr algn="just"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Créer de (nouvelles) taxonomies </a:t>
            </a:r>
            <a:r>
              <a:rPr lang="fr-CA" b="1" dirty="0">
                <a:latin typeface="Dagny OT" panose="020B0504020201020104" pitchFamily="34" charset="0"/>
              </a:rPr>
              <a:t>à mesure que </a:t>
            </a:r>
            <a:r>
              <a:rPr lang="fr-CA" b="1" dirty="0" smtClean="0">
                <a:latin typeface="Dagny OT" panose="020B0504020201020104" pitchFamily="34" charset="0"/>
              </a:rPr>
              <a:t>l'on </a:t>
            </a:r>
            <a:r>
              <a:rPr lang="fr-CA" b="1" dirty="0">
                <a:latin typeface="Dagny OT" panose="020B0504020201020104" pitchFamily="34" charset="0"/>
              </a:rPr>
              <a:t>progresse</a:t>
            </a:r>
            <a:r>
              <a:rPr lang="fr-CA" noProof="0" dirty="0">
                <a:latin typeface="Dagny OT" panose="020B0504020201020104" pitchFamily="34" charset="0"/>
              </a:rPr>
              <a:t>, et que de nouveaux éléments sont ajoutés à un groupe.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0"/>
              </a:rPr>
              <a:t>Facilite la navigation dans les produits affichés sur un site web, comme </a:t>
            </a:r>
            <a:r>
              <a:rPr lang="fr-CA" noProof="0" dirty="0">
                <a:latin typeface="Dagny OT" panose="020B0504020201020104" pitchFamily="34" charset="0"/>
              </a:rPr>
              <a:t>Netflix, par exemple.</a:t>
            </a:r>
          </a:p>
        </p:txBody>
      </p:sp>
    </p:spTree>
    <p:extLst>
      <p:ext uri="{BB962C8B-B14F-4D97-AF65-F5344CB8AC3E}">
        <p14:creationId xmlns:p14="http://schemas.microsoft.com/office/powerpoint/2010/main" val="37001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3758BE-D217-CA49-B29A-213B1CA9C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8"/>
            <a:ext cx="12192000" cy="68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>
                <a:ea typeface="Charter Roman" charset="0"/>
                <a:cs typeface="Charter Roman" charset="0"/>
              </a:rPr>
              <a:t>ALGORITHMES DE REGROUPEMENT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fr-CA" sz="1600" noProof="0" dirty="0">
              <a:cs typeface="Helvetica" panose="020B0604020202020204" pitchFamily="34" charset="0"/>
            </a:endParaRPr>
          </a:p>
          <a:p>
            <a:pPr algn="just"/>
            <a:endParaRPr lang="fr-CA" sz="1600" noProof="0" dirty="0">
              <a:cs typeface="Helvetica" panose="020B0604020202020204" pitchFamily="34" charset="0"/>
            </a:endParaRPr>
          </a:p>
          <a:p>
            <a:endParaRPr lang="fr-CA" noProof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836C39-FA96-C045-9840-ACADFFE81053}"/>
              </a:ext>
            </a:extLst>
          </p:cNvPr>
          <p:cNvSpPr/>
          <p:nvPr/>
        </p:nvSpPr>
        <p:spPr>
          <a:xfrm>
            <a:off x="870346" y="5226344"/>
            <a:ext cx="1045130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« Le regroupement dépend du créateur et, en ce sens, les chercheurs ont proposé de nombreux principes et modèles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0"/>
              </a:rPr>
              <a:t>d'intégration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dont le problème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0"/>
              </a:rPr>
              <a:t>d'optimisation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correspondant peut seulement être résolu approximativement par un plus grand nombre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0"/>
              </a:rPr>
              <a:t>d'algorithmes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. »</a:t>
            </a:r>
          </a:p>
          <a:p>
            <a:pPr algn="r"/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(V. </a:t>
            </a:r>
            <a:r>
              <a:rPr lang="fr-CA" sz="1200" dirty="0" err="1">
                <a:solidFill>
                  <a:schemeClr val="bg1"/>
                </a:solidFill>
                <a:latin typeface="Dagny OT" panose="020B0504020201020104" pitchFamily="34" charset="0"/>
              </a:rPr>
              <a:t>Estivill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-Castro,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Why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 So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Many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 Clustering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Algorithms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?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81191" y="4544568"/>
            <a:ext cx="11029615" cy="60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REGROUPEMENT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MODÈLES DE REGROUPEMENT</a:t>
            </a:r>
            <a:endParaRPr lang="fr-CA" sz="2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817636"/>
                <a:ext cx="11029615" cy="4677504"/>
              </a:xfrm>
            </p:spPr>
            <p:txBody>
              <a:bodyPr/>
              <a:lstStyle/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fr-CA" b="1" i="1" noProof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CA" b="1" noProof="0" dirty="0">
                    <a:latin typeface="Dagny OT" panose="020B0504020201020104" pitchFamily="34" charset="0"/>
                  </a:rPr>
                  <a:t>-moyennes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modèle classique (et surutilisé)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hypothèses visant la forme des groupes</a:t>
                </a:r>
              </a:p>
              <a:p>
                <a:pPr algn="just">
                  <a:lnSpc>
                    <a:spcPct val="100000"/>
                  </a:lnSpc>
                </a:pPr>
                <a:endParaRPr lang="fr-CA" sz="300" noProof="0" dirty="0"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fr-CA" b="1" noProof="0" dirty="0">
                    <a:latin typeface="Dagny OT" panose="020B0504020201020104" pitchFamily="34" charset="0"/>
                  </a:rPr>
                  <a:t>Regroupement hiérarchique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facile à interpréter, déterministe</a:t>
                </a:r>
              </a:p>
              <a:p>
                <a:pPr indent="-228600" algn="just">
                  <a:lnSpc>
                    <a:spcPct val="100000"/>
                  </a:lnSpc>
                </a:pPr>
                <a:endParaRPr lang="fr-CA" sz="300" noProof="0" dirty="0"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fr-CA" b="1" noProof="0" dirty="0">
                    <a:latin typeface="Dagny OT" panose="020B0504020201020104" pitchFamily="34" charset="0"/>
                  </a:rPr>
                  <a:t>Allocation de Dirichlet latente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utilisée dans la modélisation des sujets</a:t>
                </a:r>
              </a:p>
              <a:p>
                <a:pPr algn="just">
                  <a:lnSpc>
                    <a:spcPct val="100000"/>
                  </a:lnSpc>
                </a:pPr>
                <a:endParaRPr lang="fr-CA" sz="300" noProof="0" dirty="0"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fr-CA" b="1" noProof="0" dirty="0">
                    <a:latin typeface="Dagny OT" panose="020B0504020201020104" pitchFamily="34" charset="0"/>
                  </a:rPr>
                  <a:t>Maximisation de </a:t>
                </a:r>
                <a:r>
                  <a:rPr lang="fr-CA" b="1" noProof="0" dirty="0" smtClean="0">
                    <a:latin typeface="Dagny OT" panose="020B0504020201020104" pitchFamily="34" charset="0"/>
                  </a:rPr>
                  <a:t>l'espérance</a:t>
                </a:r>
                <a:endParaRPr lang="fr-CA" b="1" noProof="0" dirty="0"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817636"/>
                <a:ext cx="11029615" cy="4677504"/>
              </a:xfrm>
              <a:blipFill rotWithShape="0"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0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MODÈLES DE REGROUPEMENT</a:t>
            </a:r>
            <a:endParaRPr lang="fr-CA" sz="24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Réduction et regroupement itératifs et équilibrés au moyen de hiérarchies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c.-à-d. </a:t>
            </a:r>
            <a:r>
              <a:rPr lang="fr-CA" noProof="0" dirty="0" err="1">
                <a:latin typeface="Dagny OT" panose="020B0504020201020104" pitchFamily="34" charset="0"/>
              </a:rPr>
              <a:t>BIRCH</a:t>
            </a:r>
            <a:endParaRPr lang="fr-CA" noProof="0" dirty="0">
              <a:latin typeface="Dagny OT" panose="020B0504020201020104" pitchFamily="34" charset="0"/>
            </a:endParaRPr>
          </a:p>
          <a:p>
            <a:pPr indent="-228600" algn="just">
              <a:lnSpc>
                <a:spcPct val="100000"/>
              </a:lnSpc>
            </a:pPr>
            <a:endParaRPr lang="fr-CA" sz="300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Regroupement par densité spatiale des applications avec bruit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repose sur des graphiques</a:t>
            </a:r>
            <a:endParaRPr lang="fr-CA" sz="300" b="1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Propagation par affinités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sélectionne automatiquement le nombre optimal de groupes</a:t>
            </a:r>
          </a:p>
          <a:p>
            <a:pPr algn="just">
              <a:lnSpc>
                <a:spcPct val="100000"/>
              </a:lnSpc>
            </a:pPr>
            <a:endParaRPr lang="fr-CA" sz="300" b="1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Regroupement spectral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reconnaît les groupes non globulaires</a:t>
            </a:r>
          </a:p>
        </p:txBody>
      </p:sp>
    </p:spTree>
    <p:extLst>
      <p:ext uri="{BB962C8B-B14F-4D97-AF65-F5344CB8AC3E}">
        <p14:creationId xmlns:p14="http://schemas.microsoft.com/office/powerpoint/2010/main" val="5227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289" y="233591"/>
            <a:ext cx="3785255" cy="2789238"/>
          </a:xfrm>
        </p:spPr>
        <p:txBody>
          <a:bodyPr>
            <a:noAutofit/>
          </a:bodyPr>
          <a:lstStyle/>
          <a:p>
            <a:r>
              <a:rPr lang="fr-CA" sz="3600" noProof="0" dirty="0">
                <a:solidFill>
                  <a:schemeClr val="tx2"/>
                </a:solidFill>
              </a:rPr>
              <a:t>FORME GÉNÉRALE </a:t>
            </a:r>
            <a:r>
              <a:rPr lang="fr-CA" sz="3600" noProof="0" dirty="0" smtClean="0">
                <a:solidFill>
                  <a:schemeClr val="tx2"/>
                </a:solidFill>
              </a:rPr>
              <a:t>D'UN </a:t>
            </a:r>
            <a:r>
              <a:rPr lang="fr-CA" sz="3600" noProof="0" dirty="0">
                <a:solidFill>
                  <a:schemeClr val="tx2"/>
                </a:solidFill>
              </a:rPr>
              <a:t>ALGORITHME DE REGROUPEMENT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8056496" cy="67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8429" y="725714"/>
            <a:ext cx="4738688" cy="2991306"/>
          </a:xfrm>
        </p:spPr>
        <p:txBody>
          <a:bodyPr>
            <a:noAutofit/>
          </a:bodyPr>
          <a:lstStyle/>
          <a:p>
            <a:r>
              <a:rPr lang="fr-CA" sz="3600" noProof="0" dirty="0">
                <a:solidFill>
                  <a:schemeClr val="tx2"/>
                </a:solidFill>
              </a:rPr>
              <a:t>COMPARAISON DES ÉTATS DE DÉPART DE CERTAINS REGROUPEMENTS COURANTS</a:t>
            </a:r>
            <a:endParaRPr lang="fr-CA" sz="36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17" y="0"/>
            <a:ext cx="669032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428" y="4131059"/>
            <a:ext cx="4563609" cy="1226366"/>
          </a:xfrm>
          <a:prstGeom prst="rect">
            <a:avLst/>
          </a:prstGeom>
          <a:solidFill>
            <a:schemeClr val="bg1"/>
          </a:solidFill>
        </p:spPr>
        <p:txBody>
          <a:bodyPr wrap="square" lIns="117226" tIns="58613" rIns="117226" bIns="58613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Donne une idée de la très grande différence dans les résultats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d'un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regroupement créé au moyen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d'algorithmes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différents.</a:t>
            </a:r>
          </a:p>
        </p:txBody>
      </p:sp>
    </p:spTree>
    <p:extLst>
      <p:ext uri="{BB962C8B-B14F-4D97-AF65-F5344CB8AC3E}">
        <p14:creationId xmlns:p14="http://schemas.microsoft.com/office/powerpoint/2010/main" val="2532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8428" y="723444"/>
            <a:ext cx="5123045" cy="2795611"/>
          </a:xfrm>
        </p:spPr>
        <p:txBody>
          <a:bodyPr>
            <a:noAutofit/>
          </a:bodyPr>
          <a:lstStyle/>
          <a:p>
            <a:r>
              <a:rPr lang="fr-CA" sz="3600" noProof="0" dirty="0">
                <a:solidFill>
                  <a:schemeClr val="tx2"/>
                </a:solidFill>
              </a:rPr>
              <a:t>COMPARAISON DES ÉTATS INTERMÉDIAIRES DE CERTAINS ALGORITHMES COURANTS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73" y="0"/>
            <a:ext cx="625602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228F02-DC57-B34A-A860-B7922E05B4CF}"/>
              </a:ext>
            </a:extLst>
          </p:cNvPr>
          <p:cNvSpPr txBox="1"/>
          <p:nvPr/>
        </p:nvSpPr>
        <p:spPr>
          <a:xfrm>
            <a:off x="308428" y="4131059"/>
            <a:ext cx="4563609" cy="1226366"/>
          </a:xfrm>
          <a:prstGeom prst="rect">
            <a:avLst/>
          </a:prstGeom>
          <a:solidFill>
            <a:schemeClr val="bg1"/>
          </a:solidFill>
        </p:spPr>
        <p:txBody>
          <a:bodyPr wrap="square" lIns="117226" tIns="58613" rIns="117226" bIns="58613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Donne une idée de la très grande différence dans les résultats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d'un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regroupement créé au moyen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d'algorithmes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  <a:cs typeface="Helvetica Light"/>
              </a:rPr>
              <a:t>différents.</a:t>
            </a:r>
          </a:p>
        </p:txBody>
      </p:sp>
    </p:spTree>
    <p:extLst>
      <p:ext uri="{BB962C8B-B14F-4D97-AF65-F5344CB8AC3E}">
        <p14:creationId xmlns:p14="http://schemas.microsoft.com/office/powerpoint/2010/main" val="342302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4285" y="621392"/>
            <a:ext cx="3963060" cy="1737179"/>
          </a:xfrm>
        </p:spPr>
        <p:txBody>
          <a:bodyPr>
            <a:noAutofit/>
          </a:bodyPr>
          <a:lstStyle/>
          <a:p>
            <a:r>
              <a:rPr lang="fr-CA" sz="3600" noProof="0" dirty="0">
                <a:solidFill>
                  <a:schemeClr val="tx2"/>
                </a:solidFill>
              </a:rPr>
              <a:t>ÉCLAT DE </a:t>
            </a:r>
            <a:r>
              <a:rPr lang="fr-CA" sz="3600" noProof="0" dirty="0" smtClean="0">
                <a:solidFill>
                  <a:schemeClr val="tx2"/>
                </a:solidFill>
              </a:rPr>
              <a:t>L'ALGORITHME </a:t>
            </a:r>
            <a:r>
              <a:rPr lang="fr-CA" sz="3600" noProof="0" dirty="0">
                <a:solidFill>
                  <a:schemeClr val="tx2"/>
                </a:solidFill>
              </a:rPr>
              <a:t>des K-</a:t>
            </a:r>
            <a:r>
              <a:rPr lang="fr-CA" sz="3600" noProof="0" dirty="0" err="1">
                <a:solidFill>
                  <a:schemeClr val="tx2"/>
                </a:solidFill>
              </a:rPr>
              <a:t>mOYENNES</a:t>
            </a:r>
            <a:endParaRPr lang="fr-CA" sz="3600" noProof="0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205046A-342D-1948-84C7-3678A5E66AE0}"/>
              </a:ext>
            </a:extLst>
          </p:cNvPr>
          <p:cNvSpPr/>
          <p:nvPr/>
        </p:nvSpPr>
        <p:spPr>
          <a:xfrm>
            <a:off x="8715375" y="335756"/>
            <a:ext cx="235744" cy="28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8E089E-2E83-6845-A590-C1AADBB5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3"/>
          <a:stretch/>
        </p:blipFill>
        <p:spPr>
          <a:xfrm>
            <a:off x="9008268" y="0"/>
            <a:ext cx="296854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EE96B57-6CF3-7D4D-B3C2-49F7D7D31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63"/>
          <a:stretch/>
        </p:blipFill>
        <p:spPr>
          <a:xfrm>
            <a:off x="5954001" y="0"/>
            <a:ext cx="3054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TABLE DES MATIÈRES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956" y="2180496"/>
            <a:ext cx="11029615" cy="414076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fr-CA" noProof="0" dirty="0"/>
              <a:t>Étude de cas : OK </a:t>
            </a:r>
            <a:r>
              <a:rPr lang="fr-CA" noProof="0" dirty="0" err="1"/>
              <a:t>Cupid</a:t>
            </a:r>
            <a:endParaRPr lang="fr-CA" noProof="0" dirty="0"/>
          </a:p>
          <a:p>
            <a:pPr marL="457200" indent="-457200">
              <a:buAutoNum type="arabicPeriod"/>
            </a:pPr>
            <a:r>
              <a:rPr lang="fr-CA" noProof="0" dirty="0"/>
              <a:t>Fondements du regroupement</a:t>
            </a:r>
          </a:p>
          <a:p>
            <a:pPr marL="457200" indent="-457200">
              <a:buAutoNum type="arabicPeriod"/>
            </a:pPr>
            <a:r>
              <a:rPr lang="fr-CA" noProof="0" dirty="0"/>
              <a:t>Algorithmes de regroupement</a:t>
            </a:r>
          </a:p>
          <a:p>
            <a:pPr marL="457200" indent="-457200">
              <a:buAutoNum type="arabicPeriod"/>
            </a:pPr>
            <a:r>
              <a:rPr lang="fr-CA" noProof="0" dirty="0"/>
              <a:t>Validation </a:t>
            </a:r>
            <a:r>
              <a:rPr lang="fr-CA" noProof="0" dirty="0" smtClean="0"/>
              <a:t>d'un </a:t>
            </a:r>
            <a:r>
              <a:rPr lang="fr-CA" noProof="0" dirty="0"/>
              <a:t>regroupement</a:t>
            </a:r>
          </a:p>
          <a:p>
            <a:pPr marL="457200" indent="-457200">
              <a:buAutoNum type="arabicPeriod"/>
            </a:pPr>
            <a:r>
              <a:rPr lang="fr-CA" noProof="0" dirty="0"/>
              <a:t>Notes</a:t>
            </a:r>
          </a:p>
          <a:p>
            <a:pPr marL="457200" indent="-457200">
              <a:buAutoNum type="arabicPeriod"/>
            </a:pPr>
            <a:r>
              <a:rPr lang="fr-CA" noProof="0" dirty="0"/>
              <a:t>Exemple : Iris</a:t>
            </a:r>
          </a:p>
        </p:txBody>
      </p:sp>
    </p:spTree>
    <p:extLst>
      <p:ext uri="{BB962C8B-B14F-4D97-AF65-F5344CB8AC3E}">
        <p14:creationId xmlns:p14="http://schemas.microsoft.com/office/powerpoint/2010/main" val="42057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CA" noProof="0" dirty="0"/>
                  <a:t>ALGORITHME des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/>
                  <a:t>-MOYENNES</a:t>
                </a:r>
                <a:endParaRPr lang="fr-CA" sz="2400" noProof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b="-168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Sélectionnez le </a:t>
                </a:r>
                <a:r>
                  <a:rPr lang="fr-CA" sz="2400" b="1" noProof="0" dirty="0"/>
                  <a:t>nombre désiré de groupes</a:t>
                </a:r>
                <a:r>
                  <a:rPr lang="fr-CA" sz="2400" noProof="0" dirty="0"/>
                  <a:t>, </a:t>
                </a:r>
                <a:r>
                  <a:rPr lang="fr-CA" sz="2400" dirty="0"/>
                  <a:t>disons</a:t>
                </a:r>
                <a:r>
                  <a:rPr lang="fr-CA" sz="2400" noProof="0" dirty="0"/>
                  <a:t> </a:t>
                </a:r>
                <a14:m>
                  <m:oMath xmlns:m="http://schemas.openxmlformats.org/officeDocument/2006/math">
                    <m:r>
                      <a:rPr lang="fr-CA" sz="240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sz="2400" noProof="0" dirty="0"/>
                  <a:t>.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Sélectionnez au hasard </a:t>
                </a:r>
                <a14:m>
                  <m:oMath xmlns:m="http://schemas.openxmlformats.org/officeDocument/2006/math">
                    <m:r>
                      <a:rPr lang="fr-CA" sz="240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sz="2400" noProof="0" dirty="0"/>
                  <a:t> instances à titre de </a:t>
                </a:r>
                <a:r>
                  <a:rPr lang="fr-CA" sz="2400" b="1" noProof="0" dirty="0"/>
                  <a:t>centres initiaux du groupe</a:t>
                </a:r>
                <a:r>
                  <a:rPr lang="fr-CA" sz="2400" noProof="0" dirty="0"/>
                  <a:t>.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Calculez la </a:t>
                </a:r>
                <a:r>
                  <a:rPr lang="fr-CA" sz="2400" b="1" noProof="0" dirty="0"/>
                  <a:t>distance</a:t>
                </a:r>
                <a:r>
                  <a:rPr lang="fr-CA" sz="2400" noProof="0" dirty="0"/>
                  <a:t> de chaque observation par rapport au centre.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Placez chaque instance dans le groupe en fonction du centre </a:t>
                </a:r>
                <a:r>
                  <a:rPr lang="fr-CA" sz="2400" b="1" noProof="0" dirty="0"/>
                  <a:t>le plus proche</a:t>
                </a:r>
                <a:r>
                  <a:rPr lang="fr-CA" sz="2400" noProof="0" dirty="0"/>
                  <a:t>.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Calculez le </a:t>
                </a:r>
                <a:r>
                  <a:rPr lang="fr-CA" sz="2400" b="1" noProof="0" dirty="0"/>
                  <a:t>centre de masse</a:t>
                </a:r>
                <a:r>
                  <a:rPr lang="fr-CA" sz="2400" noProof="0" dirty="0"/>
                  <a:t> de chaque groupe.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Répétez les étapes 3 </a:t>
                </a:r>
                <a:r>
                  <a:rPr lang="fr-CA" sz="2400" noProof="0" dirty="0" smtClean="0"/>
                  <a:t>à </a:t>
                </a:r>
                <a:r>
                  <a:rPr lang="fr-CA" sz="2400" noProof="0" dirty="0"/>
                  <a:t>5 avec les nouveaux centres de masse.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fr-CA" sz="2400" noProof="0" dirty="0"/>
                  <a:t>Répétez </a:t>
                </a:r>
                <a:r>
                  <a:rPr lang="fr-CA" sz="2400" noProof="0" dirty="0" smtClean="0"/>
                  <a:t>l'étape </a:t>
                </a:r>
                <a:r>
                  <a:rPr lang="fr-CA" sz="2400" noProof="0" dirty="0"/>
                  <a:t>6 </a:t>
                </a:r>
                <a:r>
                  <a:rPr lang="fr-CA" sz="2400" noProof="0" dirty="0" smtClean="0"/>
                  <a:t>jusqu'à </a:t>
                </a:r>
                <a:r>
                  <a:rPr lang="fr-CA" sz="2400" noProof="0" dirty="0"/>
                  <a:t>ce que les groupes soient </a:t>
                </a:r>
                <a:r>
                  <a:rPr lang="fr-CA" sz="2400" b="1" noProof="0" dirty="0"/>
                  <a:t>stable</a:t>
                </a:r>
                <a:r>
                  <a:rPr lang="fr-CA" sz="2400" b="1" dirty="0"/>
                  <a:t>s</a:t>
                </a:r>
                <a:r>
                  <a:rPr lang="fr-CA" sz="2400" noProof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r="-82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0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CA" noProof="0" dirty="0"/>
                  <a:t>POINTS FORTS DE </a:t>
                </a:r>
                <a:r>
                  <a:rPr lang="fr-CA" noProof="0" dirty="0" smtClean="0"/>
                  <a:t>L'ALGORITHME </a:t>
                </a:r>
                <a:r>
                  <a:rPr lang="fr-CA" noProof="0" dirty="0"/>
                  <a:t>des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/>
                  <a:t>-MOYENNES</a:t>
                </a:r>
                <a:endParaRPr lang="fr-CA" sz="2400" noProof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105" b="-168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-228600"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Facile à créer (sans avoir à réellement calculer les distances entre paires).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très courant en conséquence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élégant et simple</a:t>
                </a:r>
                <a:endParaRPr lang="fr-CA" sz="1000" noProof="0" dirty="0">
                  <a:latin typeface="Dagny OT" panose="020B05040202010201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fr-CA" sz="1000" noProof="0" dirty="0"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Dans de nombreux contextes, </a:t>
                </a:r>
                <a:r>
                  <a:rPr lang="fr-CA" noProof="0" dirty="0" smtClean="0">
                    <a:latin typeface="Dagny OT" panose="020B0504020201020104" pitchFamily="34" charset="0"/>
                  </a:rPr>
                  <a:t>l'algorithme </a:t>
                </a:r>
                <a:r>
                  <a:rPr lang="fr-CA" noProof="0" dirty="0">
                    <a:latin typeface="Dagny OT" panose="020B0504020201020104" pitchFamily="34" charset="0"/>
                  </a:rPr>
                  <a:t>des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-moyennes est une méthode </a:t>
                </a:r>
                <a:r>
                  <a:rPr lang="fr-CA" b="1" noProof="0" dirty="0">
                    <a:latin typeface="Dagny OT" panose="020B0504020201020104" pitchFamily="34" charset="0"/>
                  </a:rPr>
                  <a:t>naturelle</a:t>
                </a:r>
                <a:r>
                  <a:rPr lang="fr-CA" noProof="0" dirty="0">
                    <a:latin typeface="Dagny OT" panose="020B0504020201020104" pitchFamily="34" charset="0"/>
                  </a:rPr>
                  <a:t> </a:t>
                </a:r>
                <a:r>
                  <a:rPr lang="fr-CA" noProof="0" dirty="0" smtClean="0">
                    <a:latin typeface="Dagny OT" panose="020B0504020201020104" pitchFamily="34" charset="0"/>
                  </a:rPr>
                  <a:t>d'examiner </a:t>
                </a:r>
                <a:r>
                  <a:rPr lang="fr-CA" noProof="0" dirty="0">
                    <a:latin typeface="Dagny OT" panose="020B0504020201020104" pitchFamily="34" charset="0"/>
                  </a:rPr>
                  <a:t>les regroupements.</a:t>
                </a:r>
              </a:p>
              <a:p>
                <a:pPr algn="just">
                  <a:lnSpc>
                    <a:spcPct val="100000"/>
                  </a:lnSpc>
                </a:pPr>
                <a:endParaRPr lang="fr-CA" sz="1000" noProof="0" dirty="0"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fr-CA" noProof="0" dirty="0">
                    <a:latin typeface="Dagny OT" panose="020B0504020201020104" pitchFamily="34" charset="0"/>
                  </a:rPr>
                  <a:t>Aide à fournir une </a:t>
                </a:r>
                <a:r>
                  <a:rPr lang="fr-CA" b="1" dirty="0">
                    <a:latin typeface="Dagny OT" panose="020B0504020201020104" pitchFamily="34" charset="0"/>
                  </a:rPr>
                  <a:t>compréhension élémentaire de la structure des données</a:t>
                </a:r>
                <a:r>
                  <a:rPr lang="fr-CA" noProof="0" dirty="0">
                    <a:latin typeface="Dagny OT" panose="020B0504020201020104" pitchFamily="34" charset="0"/>
                  </a:rPr>
                  <a:t> au premier examen.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4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CA" noProof="0" dirty="0"/>
                  <a:t>LIMITES DE </a:t>
                </a:r>
                <a:r>
                  <a:rPr lang="fr-CA" noProof="0" dirty="0" smtClean="0"/>
                  <a:t>L'ALGORITHME </a:t>
                </a:r>
                <a:r>
                  <a:rPr lang="fr-CA" noProof="0" dirty="0"/>
                  <a:t>des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/>
                  <a:t>-MOYENNES</a:t>
                </a:r>
                <a:endParaRPr lang="fr-CA" sz="2400" noProof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105" b="-168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-228600"/>
                <a:r>
                  <a:rPr lang="fr-CA" dirty="0">
                    <a:latin typeface="Dagny OT" panose="020B0504020201020104" pitchFamily="34" charset="0"/>
                  </a:rPr>
                  <a:t>Vous pouvez assigner les points de données à un seul groupe</a:t>
                </a:r>
                <a:r>
                  <a:rPr lang="fr-CA" noProof="0" dirty="0">
                    <a:latin typeface="Dagny OT" panose="020B0504020201020104" pitchFamily="34" charset="0"/>
                  </a:rPr>
                  <a:t>.</a:t>
                </a:r>
              </a:p>
              <a:p>
                <a:pPr lvl="1"/>
                <a:r>
                  <a:rPr lang="fr-CA" noProof="0" dirty="0">
                    <a:latin typeface="Dagny OT" panose="020B0504020201020104" pitchFamily="34" charset="0"/>
                  </a:rPr>
                  <a:t>Peut donner lieu à un surapprentissage.</a:t>
                </a:r>
              </a:p>
              <a:p>
                <a:pPr lvl="1"/>
                <a:r>
                  <a:rPr lang="fr-CA" noProof="0" dirty="0">
                    <a:latin typeface="Dagny OT" panose="020B0504020201020104" pitchFamily="34" charset="0"/>
                  </a:rPr>
                  <a:t>Solution rigoureuse : examinez la </a:t>
                </a:r>
                <a:r>
                  <a:rPr lang="fr-CA" b="1" noProof="0" dirty="0">
                    <a:latin typeface="Dagny OT" panose="020B0504020201020104" pitchFamily="34" charset="0"/>
                  </a:rPr>
                  <a:t>probabilité</a:t>
                </a:r>
                <a:r>
                  <a:rPr lang="fr-CA" noProof="0" dirty="0">
                    <a:latin typeface="Dagny OT" panose="020B0504020201020104" pitchFamily="34" charset="0"/>
                  </a:rPr>
                  <a:t> de faire partie de chaque groupe.</a:t>
                </a:r>
              </a:p>
              <a:p>
                <a:pPr indent="-228600"/>
                <a:endParaRPr lang="fr-CA" sz="1000" b="1" noProof="0" dirty="0">
                  <a:latin typeface="Dagny OT" panose="020B0504020201020104" pitchFamily="34" charset="0"/>
                </a:endParaRPr>
              </a:p>
              <a:p>
                <a:pPr indent="-228600"/>
                <a:r>
                  <a:rPr lang="fr-CA" noProof="0" dirty="0">
                    <a:latin typeface="Dagny OT" panose="020B0504020201020104" pitchFamily="34" charset="0"/>
                  </a:rPr>
                  <a:t>Vous devez présumer que les groupes sous-jacents sont de </a:t>
                </a:r>
                <a:r>
                  <a:rPr lang="fr-CA" b="1" noProof="0" dirty="0">
                    <a:latin typeface="Dagny OT" panose="020B0504020201020104" pitchFamily="34" charset="0"/>
                  </a:rPr>
                  <a:t>forme globulaire</a:t>
                </a:r>
                <a:r>
                  <a:rPr lang="fr-CA" noProof="0" dirty="0">
                    <a:latin typeface="Dagny OT" panose="020B0504020201020104" pitchFamily="34" charset="0"/>
                  </a:rPr>
                  <a:t>.</a:t>
                </a:r>
                <a:endParaRPr lang="fr-CA" b="1" noProof="0" dirty="0">
                  <a:latin typeface="Dagny OT" panose="020B0504020201020104" pitchFamily="34" charset="0"/>
                </a:endParaRPr>
              </a:p>
              <a:p>
                <a:pPr lvl="1"/>
                <a:r>
                  <a:rPr lang="fr-CA" noProof="0" dirty="0" smtClean="0"/>
                  <a:t>L'algorithme </a:t>
                </a:r>
                <a:r>
                  <a:rPr lang="fr-CA" noProof="0" dirty="0"/>
                  <a:t>des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-moyennes échoue à produire des groupes utiles si </a:t>
                </a:r>
                <a:r>
                  <a:rPr lang="fr-CA" noProof="0" dirty="0" smtClean="0">
                    <a:latin typeface="Dagny OT" panose="020B0504020201020104" pitchFamily="34" charset="0"/>
                  </a:rPr>
                  <a:t>l'exercice </a:t>
                </a:r>
                <a:r>
                  <a:rPr lang="fr-CA" noProof="0" dirty="0">
                    <a:latin typeface="Dagny OT" panose="020B0504020201020104" pitchFamily="34" charset="0"/>
                  </a:rPr>
                  <a:t>pratique ne peut pas confirmer </a:t>
                </a:r>
                <a:r>
                  <a:rPr lang="fr-CA" noProof="0" dirty="0" smtClean="0">
                    <a:latin typeface="Dagny OT" panose="020B0504020201020104" pitchFamily="34" charset="0"/>
                  </a:rPr>
                  <a:t>l'hypothèse</a:t>
                </a:r>
                <a:r>
                  <a:rPr lang="fr-CA" noProof="0" dirty="0">
                    <a:latin typeface="Dagny OT" panose="020B0504020201020104" pitchFamily="34" charset="0"/>
                  </a:rPr>
                  <a:t>.</a:t>
                </a:r>
              </a:p>
              <a:p>
                <a:pPr indent="-228600"/>
                <a:endParaRPr lang="fr-CA" sz="1000" noProof="0" dirty="0">
                  <a:latin typeface="Dagny OT" panose="020B0504020201020104" pitchFamily="34" charset="0"/>
                </a:endParaRPr>
              </a:p>
              <a:p>
                <a:r>
                  <a:rPr lang="fr-CA" noProof="0" dirty="0">
                    <a:latin typeface="Dagny OT" panose="020B0504020201020104" pitchFamily="34" charset="0"/>
                  </a:rPr>
                  <a:t>Vous devez présumer que les groupes sont distincts (discrets).</a:t>
                </a:r>
              </a:p>
              <a:p>
                <a:pPr lvl="1"/>
                <a:r>
                  <a:rPr lang="fr-CA" noProof="0" dirty="0" smtClean="0"/>
                  <a:t>L'algorithme </a:t>
                </a:r>
                <a:r>
                  <a:rPr lang="fr-CA" noProof="0" dirty="0"/>
                  <a:t>des </a:t>
                </a:r>
                <a14:m>
                  <m:oMath xmlns:m="http://schemas.openxmlformats.org/officeDocument/2006/math">
                    <m:r>
                      <a:rPr lang="fr-CA" i="1" noProof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-moyennes ne permet pas la présence </a:t>
                </a:r>
                <a:r>
                  <a:rPr lang="fr-CA" dirty="0">
                    <a:latin typeface="Dagny OT" panose="020B0504020201020104" pitchFamily="34" charset="0"/>
                  </a:rPr>
                  <a:t>de groupes </a:t>
                </a:r>
                <a:r>
                  <a:rPr lang="fr-CA" b="1" dirty="0">
                    <a:latin typeface="Dagny OT" panose="020B0504020201020104" pitchFamily="34" charset="0"/>
                  </a:rPr>
                  <a:t>chevauchants</a:t>
                </a:r>
                <a:r>
                  <a:rPr lang="fr-CA" noProof="0" dirty="0">
                    <a:latin typeface="Dagny OT" panose="020B0504020201020104" pitchFamily="34" charset="0"/>
                  </a:rPr>
                  <a:t> ou </a:t>
                </a:r>
                <a:r>
                  <a:rPr lang="fr-CA" b="1" noProof="0" dirty="0">
                    <a:latin typeface="Dagny OT" panose="020B0504020201020104" pitchFamily="34" charset="0"/>
                  </a:rPr>
                  <a:t>hiérarchiques</a:t>
                </a:r>
                <a:r>
                  <a:rPr lang="fr-CA" noProof="0" dirty="0">
                    <a:latin typeface="Dagny OT" panose="020B0504020201020104" pitchFamily="34" charset="0"/>
                  </a:rPr>
                  <a:t>.</a:t>
                </a:r>
                <a:endParaRPr lang="fr-CA" sz="600" noProof="0" dirty="0"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9" t="-1031" b="-162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0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2858" y="705304"/>
            <a:ext cx="4318000" cy="2259569"/>
          </a:xfrm>
        </p:spPr>
        <p:txBody>
          <a:bodyPr>
            <a:noAutofit/>
          </a:bodyPr>
          <a:lstStyle/>
          <a:p>
            <a:r>
              <a:rPr lang="fr-CA" sz="3600" dirty="0">
                <a:solidFill>
                  <a:schemeClr val="tx2"/>
                </a:solidFill>
              </a:rPr>
              <a:t>ÉCLAT DE </a:t>
            </a:r>
            <a:r>
              <a:rPr lang="fr-CA" sz="3600" dirty="0" smtClean="0">
                <a:solidFill>
                  <a:schemeClr val="tx2"/>
                </a:solidFill>
              </a:rPr>
              <a:t>L'ALGORITHME </a:t>
            </a:r>
            <a:r>
              <a:rPr lang="fr-CA" sz="3600" dirty="0">
                <a:solidFill>
                  <a:schemeClr val="tx2"/>
                </a:solidFill>
              </a:rPr>
              <a:t>DE LA </a:t>
            </a:r>
            <a:r>
              <a:rPr lang="fr-CA" sz="3600" dirty="0" err="1">
                <a:solidFill>
                  <a:schemeClr val="tx2"/>
                </a:solidFill>
              </a:rPr>
              <a:t>MaximiSation</a:t>
            </a:r>
            <a:r>
              <a:rPr lang="fr-CA" sz="3600" dirty="0">
                <a:solidFill>
                  <a:schemeClr val="tx2"/>
                </a:solidFill>
              </a:rPr>
              <a:t> DE </a:t>
            </a:r>
            <a:r>
              <a:rPr lang="fr-CA" sz="3600" dirty="0" smtClean="0">
                <a:solidFill>
                  <a:schemeClr val="tx2"/>
                </a:solidFill>
              </a:rPr>
              <a:t>L'ESPÉRANCE</a:t>
            </a:r>
            <a:endParaRPr lang="fr-CA" sz="36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11" y="0"/>
            <a:ext cx="6912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5432" y="578309"/>
            <a:ext cx="4786649" cy="1762120"/>
          </a:xfrm>
        </p:spPr>
        <p:txBody>
          <a:bodyPr>
            <a:noAutofit/>
          </a:bodyPr>
          <a:lstStyle/>
          <a:p>
            <a:r>
              <a:rPr lang="fr-CA" sz="3600" noProof="0" dirty="0">
                <a:solidFill>
                  <a:schemeClr val="tx2"/>
                </a:solidFill>
              </a:rPr>
              <a:t>ÉCLAT DE </a:t>
            </a:r>
            <a:r>
              <a:rPr lang="fr-CA" sz="3600" noProof="0" dirty="0" smtClean="0">
                <a:solidFill>
                  <a:schemeClr val="tx2"/>
                </a:solidFill>
              </a:rPr>
              <a:t>L'ALGORITHME </a:t>
            </a:r>
            <a:r>
              <a:rPr lang="fr-CA" sz="3600" noProof="0" dirty="0">
                <a:solidFill>
                  <a:schemeClr val="tx2"/>
                </a:solidFill>
              </a:rPr>
              <a:t>DBSCAN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897"/>
          <a:stretch/>
        </p:blipFill>
        <p:spPr>
          <a:xfrm>
            <a:off x="8729663" y="0"/>
            <a:ext cx="336625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3C98C3-3BDA-A444-B36A-93AA082C0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70"/>
          <a:stretch/>
        </p:blipFill>
        <p:spPr>
          <a:xfrm>
            <a:off x="5345987" y="0"/>
            <a:ext cx="317650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37347D6-F509-7045-836D-BCA943567CA6}"/>
              </a:ext>
            </a:extLst>
          </p:cNvPr>
          <p:cNvSpPr/>
          <p:nvPr/>
        </p:nvSpPr>
        <p:spPr>
          <a:xfrm>
            <a:off x="8508207" y="364331"/>
            <a:ext cx="235744" cy="28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809"/>
          <a:stretch/>
        </p:blipFill>
        <p:spPr>
          <a:xfrm>
            <a:off x="8779669" y="0"/>
            <a:ext cx="3319168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B58E6EE0-E65A-834A-894A-FA24257DEA20}"/>
              </a:ext>
            </a:extLst>
          </p:cNvPr>
          <p:cNvSpPr txBox="1">
            <a:spLocks/>
          </p:cNvSpPr>
          <p:nvPr/>
        </p:nvSpPr>
        <p:spPr>
          <a:xfrm>
            <a:off x="435432" y="578309"/>
            <a:ext cx="4786649" cy="1762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tx2"/>
                </a:solidFill>
              </a:rPr>
              <a:t>ÉCLAT DE LA PROPAGATION PAR </a:t>
            </a:r>
            <a:r>
              <a:rPr lang="en-US" sz="3600" dirty="0" err="1">
                <a:solidFill>
                  <a:schemeClr val="tx2"/>
                </a:solidFill>
              </a:rPr>
              <a:t>AFFINITÉS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73658D-7FFC-3F4A-B648-CCC2DED17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48"/>
          <a:stretch/>
        </p:blipFill>
        <p:spPr>
          <a:xfrm>
            <a:off x="5052231" y="0"/>
            <a:ext cx="357742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797E821-A434-C84E-9430-676797FF93C4}"/>
              </a:ext>
            </a:extLst>
          </p:cNvPr>
          <p:cNvSpPr/>
          <p:nvPr/>
        </p:nvSpPr>
        <p:spPr>
          <a:xfrm>
            <a:off x="8543925" y="364331"/>
            <a:ext cx="235744" cy="28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1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>
                <a:latin typeface="Dagny OT" panose="020B0504020201020104" pitchFamily="34" charset="0"/>
                <a:cs typeface="Helvetica" panose="020B0604020202020204" pitchFamily="34" charset="0"/>
              </a:rPr>
              <a:t>Jusqu'à </a:t>
            </a:r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quel point le choix de </a:t>
            </a:r>
            <a:r>
              <a:rPr lang="fr-CA" dirty="0" smtClean="0">
                <a:latin typeface="Dagny OT" panose="020B0504020201020104" pitchFamily="34" charset="0"/>
                <a:cs typeface="Helvetica" panose="020B0604020202020204" pitchFamily="34" charset="0"/>
              </a:rPr>
              <a:t>l'algorithme </a:t>
            </a:r>
            <a:r>
              <a:rPr lang="fr-CA" noProof="0" dirty="0">
                <a:latin typeface="Dagny OT" panose="020B0504020201020104" pitchFamily="34" charset="0"/>
                <a:cs typeface="Helvetica" panose="020B0604020202020204" pitchFamily="34" charset="0"/>
              </a:rPr>
              <a:t>(et des paramètres de distance et autres paramètres) dépend des données et des types de données offerts?</a:t>
            </a:r>
          </a:p>
        </p:txBody>
      </p:sp>
    </p:spTree>
    <p:extLst>
      <p:ext uri="{BB962C8B-B14F-4D97-AF65-F5344CB8AC3E}">
        <p14:creationId xmlns:p14="http://schemas.microsoft.com/office/powerpoint/2010/main" val="158012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Validation </a:t>
            </a:r>
            <a:r>
              <a:rPr lang="fr-CA" noProof="0" dirty="0" smtClean="0"/>
              <a:t>D'UN </a:t>
            </a:r>
            <a:r>
              <a:rPr lang="fr-CA" noProof="0" dirty="0"/>
              <a:t>REGROUPEMENT</a:t>
            </a:r>
          </a:p>
        </p:txBody>
      </p:sp>
    </p:spTree>
    <p:extLst>
      <p:ext uri="{BB962C8B-B14F-4D97-AF65-F5344CB8AC3E}">
        <p14:creationId xmlns:p14="http://schemas.microsoft.com/office/powerpoint/2010/main" val="16831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97" r="5433"/>
          <a:stretch/>
        </p:blipFill>
        <p:spPr>
          <a:xfrm>
            <a:off x="4807744" y="205906"/>
            <a:ext cx="7250906" cy="6115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4226552" cy="1013800"/>
          </a:xfrm>
        </p:spPr>
        <p:txBody>
          <a:bodyPr/>
          <a:lstStyle/>
          <a:p>
            <a:r>
              <a:rPr lang="fr-CA" noProof="0" dirty="0"/>
              <a:t>ENSEMBLE DE DONNÉES DES IMAGES DE FRUITS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475861" y="2096520"/>
            <a:ext cx="4331883" cy="4140767"/>
          </a:xfrm>
        </p:spPr>
        <p:txBody>
          <a:bodyPr>
            <a:noAutofit/>
          </a:bodyPr>
          <a:lstStyle/>
          <a:p>
            <a:pPr algn="l"/>
            <a:r>
              <a:rPr lang="fr-CA" sz="2200" noProof="0" dirty="0"/>
              <a:t>20 images de fruits</a:t>
            </a:r>
          </a:p>
          <a:p>
            <a:pPr algn="l"/>
            <a:r>
              <a:rPr lang="fr-CA" sz="2200" noProof="0" dirty="0"/>
              <a:t>Est-ce que cet ensemble de données permet de bons et de mauvais regroupements?</a:t>
            </a:r>
          </a:p>
          <a:p>
            <a:pPr algn="l"/>
            <a:r>
              <a:rPr lang="fr-CA" sz="2200" noProof="0" dirty="0"/>
              <a:t>Y a-t-il plusieurs regroupements « naturels » possibles?</a:t>
            </a:r>
          </a:p>
          <a:p>
            <a:pPr algn="l"/>
            <a:r>
              <a:rPr lang="fr-CA" sz="2200" noProof="0" dirty="0"/>
              <a:t>Serait-il possible </a:t>
            </a:r>
            <a:r>
              <a:rPr lang="fr-CA" sz="2200" noProof="0" dirty="0" smtClean="0"/>
              <a:t>d'utiliser </a:t>
            </a:r>
            <a:r>
              <a:rPr lang="fr-CA" sz="2200" noProof="0" dirty="0"/>
              <a:t>des regroupements différents?</a:t>
            </a:r>
          </a:p>
          <a:p>
            <a:pPr algn="l"/>
            <a:r>
              <a:rPr lang="fr-CA" sz="2200" noProof="0" dirty="0"/>
              <a:t>Est-ce que certains regroupements seront (objectivement) de meilleure </a:t>
            </a:r>
            <a:r>
              <a:rPr lang="fr-CA" sz="2200" b="1" i="1" noProof="0" dirty="0"/>
              <a:t>qualité</a:t>
            </a:r>
            <a:r>
              <a:rPr lang="fr-CA" sz="2200" noProof="0" dirty="0"/>
              <a:t> </a:t>
            </a:r>
            <a:r>
              <a:rPr lang="fr-CA" sz="2200" dirty="0"/>
              <a:t>que les autres</a:t>
            </a:r>
            <a:r>
              <a:rPr lang="fr-CA" sz="2200" noProof="0" dirty="0"/>
              <a:t>?</a:t>
            </a:r>
            <a:endParaRPr lang="fr-CA" sz="2200" b="1" i="1" noProof="0" dirty="0"/>
          </a:p>
        </p:txBody>
      </p:sp>
    </p:spTree>
    <p:extLst>
      <p:ext uri="{BB962C8B-B14F-4D97-AF65-F5344CB8AC3E}">
        <p14:creationId xmlns:p14="http://schemas.microsoft.com/office/powerpoint/2010/main" val="27467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4226552" cy="1013800"/>
          </a:xfrm>
        </p:spPr>
        <p:txBody>
          <a:bodyPr>
            <a:normAutofit/>
          </a:bodyPr>
          <a:lstStyle/>
          <a:p>
            <a:r>
              <a:rPr lang="fr-CA" noProof="0" dirty="0"/>
              <a:t>CONCRÉTISATION DES Concepts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450564" y="2031206"/>
            <a:ext cx="4226552" cy="4140767"/>
          </a:xfrm>
        </p:spPr>
        <p:txBody>
          <a:bodyPr>
            <a:noAutofit/>
          </a:bodyPr>
          <a:lstStyle/>
          <a:p>
            <a:pPr algn="l"/>
            <a:r>
              <a:rPr lang="fr-CA" noProof="0" dirty="0"/>
              <a:t>Pour évaluer la validation </a:t>
            </a:r>
            <a:r>
              <a:rPr lang="fr-CA" noProof="0" dirty="0" smtClean="0"/>
              <a:t>d'un </a:t>
            </a:r>
            <a:r>
              <a:rPr lang="fr-CA" noProof="0" dirty="0"/>
              <a:t>regroupement, il est utile de lier les concepts à un aspect concret.</a:t>
            </a:r>
          </a:p>
          <a:p>
            <a:pPr algn="l"/>
            <a:endParaRPr lang="fr-CA" sz="500" noProof="0" dirty="0"/>
          </a:p>
          <a:p>
            <a:pPr algn="l"/>
            <a:r>
              <a:rPr lang="fr-CA" noProof="0" dirty="0"/>
              <a:t>Sur les prochaines diapositives, prenez le temps de penser à la manière de lier les concepts présentés aux images du présent petit ensemble de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CE76F4-5961-BC45-971C-6B2B3CAB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5433"/>
          <a:stretch/>
        </p:blipFill>
        <p:spPr>
          <a:xfrm>
            <a:off x="4807744" y="205906"/>
            <a:ext cx="7250906" cy="61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noProof="0" dirty="0">
                <a:latin typeface="Charter" pitchFamily="2" charset="0"/>
                <a:ea typeface="Charter Roman" charset="0"/>
                <a:cs typeface="Charter Roman" charset="0"/>
              </a:rPr>
              <a:t/>
            </a:r>
            <a:br>
              <a:rPr lang="fr-CA" b="1" noProof="0" dirty="0">
                <a:latin typeface="Charter" pitchFamily="2" charset="0"/>
                <a:ea typeface="Charter Roman" charset="0"/>
                <a:cs typeface="Charter Roman" charset="0"/>
              </a:rPr>
            </a:br>
            <a:r>
              <a:rPr lang="fr-CA" noProof="0" dirty="0">
                <a:ea typeface="Charter Roman" charset="0"/>
                <a:cs typeface="Charter Roman" charset="0"/>
              </a:rPr>
              <a:t>Étude de </a:t>
            </a:r>
            <a:r>
              <a:rPr lang="fr-CA" dirty="0">
                <a:ea typeface="Charter Roman" charset="0"/>
                <a:cs typeface="Charter Roman" charset="0"/>
              </a:rPr>
              <a:t>cas </a:t>
            </a:r>
            <a:r>
              <a:rPr lang="fr-CA" noProof="0" dirty="0">
                <a:ea typeface="Charter Roman" charset="0"/>
                <a:cs typeface="Charter Roman" charset="0"/>
              </a:rPr>
              <a:t>: données </a:t>
            </a:r>
            <a:r>
              <a:rPr lang="fr-CA" noProof="0" dirty="0" smtClean="0">
                <a:ea typeface="Charter Roman" charset="0"/>
                <a:cs typeface="Charter Roman" charset="0"/>
              </a:rPr>
              <a:t>d'OK </a:t>
            </a:r>
            <a:r>
              <a:rPr lang="fr-CA" noProof="0" dirty="0" err="1">
                <a:ea typeface="Charter Roman" charset="0"/>
                <a:cs typeface="Charter Roman" charset="0"/>
              </a:rPr>
              <a:t>Cupid</a:t>
            </a:r>
            <a:endParaRPr lang="fr-CA" b="1" noProof="0" dirty="0">
              <a:latin typeface="Charter" pitchFamily="2" charset="0"/>
              <a:ea typeface="Charter Roman" charset="0"/>
              <a:cs typeface="Charter Roman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6"/>
            <a:ext cx="11029615" cy="1646947"/>
          </a:xfrm>
        </p:spPr>
        <p:txBody>
          <a:bodyPr/>
          <a:lstStyle/>
          <a:p>
            <a:r>
              <a:rPr lang="fr-CA" noProof="0" dirty="0">
                <a:latin typeface="Helvetica Light" charset="0"/>
                <a:ea typeface="Helvetica Light" charset="0"/>
                <a:cs typeface="Helvetica Light" charset="0"/>
              </a:rPr>
              <a:t>regroupement</a:t>
            </a:r>
            <a:endParaRPr lang="fr-CA" sz="2000" noProof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836C39-FA96-C045-9840-ACADFFE81053}"/>
              </a:ext>
            </a:extLst>
          </p:cNvPr>
          <p:cNvSpPr/>
          <p:nvPr/>
        </p:nvSpPr>
        <p:spPr>
          <a:xfrm>
            <a:off x="870346" y="5494198"/>
            <a:ext cx="10451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Trouver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l'amour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véritable au moyen de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l'analyse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des regroupements.</a:t>
            </a:r>
            <a:endParaRPr lang="fr-CA" dirty="0">
              <a:solidFill>
                <a:schemeClr val="bg1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algn="r"/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(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K. </a:t>
            </a:r>
            <a:r>
              <a:rPr lang="fr-CA" sz="1200" dirty="0" err="1">
                <a:solidFill>
                  <a:schemeClr val="bg1"/>
                </a:solidFill>
                <a:latin typeface="Dagny OT" panose="020B0504020201020104" pitchFamily="34" charset="0"/>
              </a:rPr>
              <a:t>Poulsen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, 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How a Math Genius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Hacked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 OK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Cupid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 to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Find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 </a:t>
            </a:r>
            <a:r>
              <a:rPr lang="fr-CA" sz="1200" i="1" dirty="0" err="1">
                <a:solidFill>
                  <a:schemeClr val="bg1"/>
                </a:solidFill>
                <a:latin typeface="Dagny OT" panose="020B0504020201020104" pitchFamily="34" charset="0"/>
              </a:rPr>
              <a:t>True</a:t>
            </a:r>
            <a:r>
              <a:rPr lang="fr-CA" sz="1200" i="1" dirty="0">
                <a:solidFill>
                  <a:schemeClr val="bg1"/>
                </a:solidFill>
                <a:latin typeface="Dagny OT" panose="020B0504020201020104" pitchFamily="34" charset="0"/>
              </a:rPr>
              <a:t> Love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, </a:t>
            </a:r>
            <a:r>
              <a:rPr lang="fr-CA" sz="1200" dirty="0" err="1">
                <a:solidFill>
                  <a:schemeClr val="bg1"/>
                </a:solidFill>
                <a:latin typeface="Dagny OT" panose="020B0504020201020104" pitchFamily="34" charset="0"/>
              </a:rPr>
              <a:t>WIRED</a:t>
            </a:r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74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00873E-4E1C-2448-B1F5-D5832BFC1CF4}"/>
              </a:ext>
            </a:extLst>
          </p:cNvPr>
          <p:cNvSpPr/>
          <p:nvPr/>
        </p:nvSpPr>
        <p:spPr>
          <a:xfrm>
            <a:off x="192881" y="292894"/>
            <a:ext cx="5464969" cy="159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E4913E5-D73F-F14C-8883-D3D9906F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CA" noProof="0" dirty="0"/>
              <a:t>VALIDATION </a:t>
            </a:r>
            <a:r>
              <a:rPr lang="fr-CA" noProof="0" dirty="0" smtClean="0"/>
              <a:t>D'UN </a:t>
            </a:r>
            <a:r>
              <a:rPr lang="fr-CA" noProof="0" dirty="0"/>
              <a:t>REGROUPEMENT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715000" y="2216215"/>
            <a:ext cx="6350794" cy="414076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fr-CA" sz="2000" noProof="0" dirty="0"/>
              <a:t>Le regroupement fait appel à deux activités principales :</a:t>
            </a:r>
          </a:p>
          <a:p>
            <a:pPr marL="952462" lvl="1" indent="-366332">
              <a:buFont typeface="Wingdings" pitchFamily="2" charset="2"/>
              <a:buChar char="§"/>
            </a:pPr>
            <a:r>
              <a:rPr lang="fr-CA" noProof="0" dirty="0"/>
              <a:t>la création de groupes;</a:t>
            </a:r>
          </a:p>
          <a:p>
            <a:pPr marL="952462" lvl="1" indent="-366332">
              <a:buFont typeface="Wingdings" pitchFamily="2" charset="2"/>
              <a:buChar char="§"/>
            </a:pPr>
            <a:r>
              <a:rPr lang="fr-CA" b="1" noProof="0" dirty="0" smtClean="0"/>
              <a:t>l'évaluation </a:t>
            </a:r>
            <a:r>
              <a:rPr lang="fr-CA" b="1" noProof="0" dirty="0"/>
              <a:t>de la qualité des groupes</a:t>
            </a:r>
            <a:r>
              <a:rPr lang="fr-CA" noProof="0" dirty="0"/>
              <a:t>.</a:t>
            </a:r>
          </a:p>
          <a:p>
            <a:pPr algn="l"/>
            <a:r>
              <a:rPr lang="fr-CA" sz="2000" noProof="0" dirty="0"/>
              <a:t>Nous créons des fonctions pour exercer ces deux activités.</a:t>
            </a:r>
          </a:p>
          <a:p>
            <a:pPr algn="l"/>
            <a:r>
              <a:rPr lang="fr-CA" sz="2000" noProof="0" dirty="0"/>
              <a:t>Fonctions de regroupement</a:t>
            </a:r>
          </a:p>
          <a:p>
            <a:pPr marL="952462" lvl="1" indent="-366332">
              <a:buFont typeface="Wingdings" pitchFamily="2" charset="2"/>
              <a:buChar char="§"/>
            </a:pPr>
            <a:r>
              <a:rPr lang="fr-CA" noProof="0" dirty="0"/>
              <a:t>Intrant : instances (vecteurs)</a:t>
            </a:r>
          </a:p>
          <a:p>
            <a:pPr marL="952462" lvl="1" indent="-366332">
              <a:buFont typeface="Wingdings" pitchFamily="2" charset="2"/>
              <a:buChar char="§"/>
            </a:pPr>
            <a:r>
              <a:rPr lang="fr-CA" noProof="0" dirty="0"/>
              <a:t>Extrant : assignation des groupes à chaque instance</a:t>
            </a:r>
          </a:p>
          <a:p>
            <a:pPr algn="l"/>
            <a:r>
              <a:rPr lang="fr-CA" sz="2000" b="1" noProof="0" dirty="0"/>
              <a:t>Évaluation de la </a:t>
            </a:r>
            <a:r>
              <a:rPr lang="fr-CA" sz="2000" b="1" dirty="0"/>
              <a:t>qualité des groupes</a:t>
            </a:r>
            <a:endParaRPr lang="fr-CA" sz="2000" b="1" noProof="0" dirty="0"/>
          </a:p>
          <a:p>
            <a:pPr marL="952462" lvl="1" indent="-366332">
              <a:buFont typeface="Wingdings" pitchFamily="2" charset="2"/>
              <a:buChar char="§"/>
            </a:pPr>
            <a:r>
              <a:rPr lang="fr-CA" noProof="0" dirty="0"/>
              <a:t>Intrant : instances + assignation des groupes</a:t>
            </a:r>
            <a:br>
              <a:rPr lang="fr-CA" noProof="0" dirty="0"/>
            </a:br>
            <a:r>
              <a:rPr lang="fr-CA" noProof="0" dirty="0"/>
              <a:t>(+ matrice de similarité, en général)</a:t>
            </a:r>
          </a:p>
          <a:p>
            <a:pPr marL="952462" lvl="1" indent="-366332">
              <a:buFont typeface="Wingdings" pitchFamily="2" charset="2"/>
              <a:buChar char="§"/>
            </a:pPr>
            <a:r>
              <a:rPr lang="fr-CA" noProof="0" dirty="0"/>
              <a:t>Extrant : valeur numérique</a:t>
            </a:r>
          </a:p>
        </p:txBody>
      </p:sp>
      <p:pic>
        <p:nvPicPr>
          <p:cNvPr id="2" name="Picture 1" descr="cvfunctionsillust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1" y="870424"/>
            <a:ext cx="5277008" cy="51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ÉLÉMENTS </a:t>
            </a:r>
            <a:r>
              <a:rPr lang="fr-CA" noProof="0" dirty="0" smtClean="0"/>
              <a:t>D'UNE </a:t>
            </a:r>
            <a:r>
              <a:rPr lang="fr-CA" noProof="0" dirty="0"/>
              <a:t>FONCTION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fr-CA" sz="2000" noProof="0" dirty="0"/>
              <a:t>Il existe un grand nombre de fonctions de regroupement et de validation des groupes.</a:t>
            </a:r>
          </a:p>
          <a:p>
            <a:pPr algn="l"/>
            <a:r>
              <a:rPr lang="fr-CA" sz="2000" noProof="0" dirty="0"/>
              <a:t>Toutefois, toutes ces fonctions reposent sur les mesures de base liées aux propriétés de </a:t>
            </a:r>
            <a:r>
              <a:rPr lang="fr-CA" sz="2000" noProof="0" dirty="0" smtClean="0"/>
              <a:t>l'instance </a:t>
            </a:r>
            <a:r>
              <a:rPr lang="fr-CA" sz="2000" noProof="0" dirty="0"/>
              <a:t>ou du groupe que nous avons déjà examinées :</a:t>
            </a:r>
          </a:p>
          <a:p>
            <a:pPr algn="l"/>
            <a:endParaRPr lang="fr-CA" sz="2000" noProof="0" dirty="0">
              <a:solidFill>
                <a:srgbClr val="000000"/>
              </a:solidFill>
            </a:endParaRPr>
          </a:p>
          <a:p>
            <a:pPr algn="l"/>
            <a:endParaRPr lang="fr-CA" sz="2000" noProof="0" dirty="0">
              <a:solidFill>
                <a:srgbClr val="000000"/>
              </a:solidFill>
            </a:endParaRPr>
          </a:p>
          <a:p>
            <a:pPr algn="l"/>
            <a:endParaRPr lang="fr-CA" sz="2000" noProof="0" dirty="0">
              <a:solidFill>
                <a:srgbClr val="000000"/>
              </a:solidFill>
            </a:endParaRPr>
          </a:p>
          <a:p>
            <a:pPr algn="l"/>
            <a:endParaRPr lang="fr-CA" sz="2000" noProof="0" dirty="0">
              <a:solidFill>
                <a:srgbClr val="000000"/>
              </a:solidFill>
            </a:endParaRPr>
          </a:p>
          <a:p>
            <a:pPr algn="l"/>
            <a:endParaRPr lang="fr-CA" sz="2000" noProof="0" dirty="0">
              <a:solidFill>
                <a:srgbClr val="000000"/>
              </a:solidFill>
            </a:endParaRPr>
          </a:p>
          <a:p>
            <a:pPr algn="l"/>
            <a:endParaRPr lang="fr-CA" sz="1600" noProof="0" dirty="0">
              <a:solidFill>
                <a:srgbClr val="000000"/>
              </a:solidFill>
            </a:endParaRPr>
          </a:p>
        </p:txBody>
      </p:sp>
      <p:pic>
        <p:nvPicPr>
          <p:cNvPr id="2" name="Picture 1" descr="instance_cluster_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5" y="4638792"/>
            <a:ext cx="11326368" cy="2147011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CDF26D1F-85E4-BE4A-924F-C61FA51491FE}"/>
              </a:ext>
            </a:extLst>
          </p:cNvPr>
          <p:cNvSpPr txBox="1">
            <a:spLocks/>
          </p:cNvSpPr>
          <p:nvPr/>
        </p:nvSpPr>
        <p:spPr>
          <a:xfrm>
            <a:off x="759786" y="3455633"/>
            <a:ext cx="6055352" cy="14281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9030" lvl="1" indent="-342900">
              <a:buFont typeface="Wingdings" pitchFamily="2" charset="2"/>
              <a:buChar char="§"/>
            </a:pPr>
            <a:r>
              <a:rPr lang="fr-CA" b="1" dirty="0"/>
              <a:t>Propriétés de </a:t>
            </a:r>
            <a:r>
              <a:rPr lang="fr-CA" b="1" dirty="0" smtClean="0"/>
              <a:t>l'instance</a:t>
            </a:r>
            <a:endParaRPr lang="fr-CA" b="1" dirty="0"/>
          </a:p>
          <a:p>
            <a:pPr marL="929030" lvl="1" indent="-342900">
              <a:buFont typeface="Wingdings" pitchFamily="2" charset="2"/>
              <a:buChar char="§"/>
            </a:pPr>
            <a:r>
              <a:rPr lang="fr-CA" b="1" dirty="0"/>
              <a:t>Propriétés du groupe</a:t>
            </a:r>
          </a:p>
          <a:p>
            <a:pPr marL="929030" lvl="1" indent="-342900">
              <a:buFont typeface="Wingdings" pitchFamily="2" charset="2"/>
              <a:buChar char="§"/>
            </a:pPr>
            <a:r>
              <a:rPr lang="fr-CA" b="1" dirty="0"/>
              <a:t>Propriétés des liens entre deux instances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DFDEFCAF-8FAC-0841-AE78-FAC40009FA3B}"/>
              </a:ext>
            </a:extLst>
          </p:cNvPr>
          <p:cNvSpPr txBox="1">
            <a:spLocks/>
          </p:cNvSpPr>
          <p:nvPr/>
        </p:nvSpPr>
        <p:spPr>
          <a:xfrm>
            <a:off x="4802910" y="3455633"/>
            <a:ext cx="6629304" cy="96364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9030" lvl="1" indent="-342900">
              <a:buFont typeface="Wingdings" pitchFamily="2" charset="2"/>
              <a:buChar char="§"/>
            </a:pPr>
            <a:r>
              <a:rPr lang="fr-CA" b="1" dirty="0"/>
              <a:t>Propriétés des liens entre un groupe et une instance</a:t>
            </a:r>
          </a:p>
          <a:p>
            <a:pPr marL="929030" lvl="1" indent="-342900">
              <a:buFont typeface="Wingdings" pitchFamily="2" charset="2"/>
              <a:buChar char="§"/>
            </a:pPr>
            <a:r>
              <a:rPr lang="fr-CA" b="1" dirty="0"/>
              <a:t>Propriétés des liens entre deux groupes</a:t>
            </a:r>
          </a:p>
        </p:txBody>
      </p:sp>
    </p:spTree>
    <p:extLst>
      <p:ext uri="{BB962C8B-B14F-4D97-AF65-F5344CB8AC3E}">
        <p14:creationId xmlns:p14="http://schemas.microsoft.com/office/powerpoint/2010/main" val="25061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TROIS types DE validation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81193" y="2180496"/>
            <a:ext cx="6576846" cy="4140767"/>
          </a:xfrm>
        </p:spPr>
        <p:txBody>
          <a:bodyPr/>
          <a:lstStyle/>
          <a:p>
            <a:pPr algn="just"/>
            <a:r>
              <a:rPr lang="fr-CA" b="1" noProof="0" dirty="0"/>
              <a:t>Validation interne</a:t>
            </a:r>
            <a:r>
              <a:rPr lang="fr-CA" noProof="0" dirty="0"/>
              <a:t> : Repose seulement sur les propriétés incluses dans </a:t>
            </a:r>
            <a:r>
              <a:rPr lang="fr-CA" dirty="0"/>
              <a:t>les résultats </a:t>
            </a:r>
            <a:r>
              <a:rPr lang="fr-CA" dirty="0" smtClean="0"/>
              <a:t>d'un </a:t>
            </a:r>
            <a:r>
              <a:rPr lang="fr-CA" dirty="0"/>
              <a:t>seul groupe </a:t>
            </a:r>
            <a:r>
              <a:rPr lang="fr-CA" noProof="0" dirty="0"/>
              <a:t>(il faut noter que </a:t>
            </a:r>
            <a:r>
              <a:rPr lang="fr-CA" dirty="0"/>
              <a:t>cela comprend plusieurs groupes</a:t>
            </a:r>
            <a:r>
              <a:rPr lang="fr-CA" noProof="0" dirty="0"/>
              <a:t>).</a:t>
            </a:r>
          </a:p>
          <a:p>
            <a:pPr algn="just"/>
            <a:endParaRPr lang="fr-CA" sz="500" b="1" noProof="0" dirty="0"/>
          </a:p>
          <a:p>
            <a:pPr algn="just"/>
            <a:r>
              <a:rPr lang="fr-CA" b="1" noProof="0" dirty="0"/>
              <a:t>Validation relative </a:t>
            </a:r>
            <a:r>
              <a:rPr lang="fr-CA" noProof="0" dirty="0"/>
              <a:t>: Comparaison des résultats </a:t>
            </a:r>
            <a:r>
              <a:rPr lang="fr-CA" noProof="0" dirty="0" smtClean="0"/>
              <a:t>d'un </a:t>
            </a:r>
            <a:r>
              <a:rPr lang="fr-CA" noProof="0" dirty="0"/>
              <a:t>groupe avec les résultats </a:t>
            </a:r>
            <a:r>
              <a:rPr lang="fr-CA" noProof="0" dirty="0" smtClean="0"/>
              <a:t>d'un </a:t>
            </a:r>
            <a:r>
              <a:rPr lang="fr-CA" noProof="0" dirty="0"/>
              <a:t>autre groupe.</a:t>
            </a:r>
          </a:p>
          <a:p>
            <a:pPr algn="just"/>
            <a:endParaRPr lang="fr-CA" sz="500" b="1" noProof="0" dirty="0"/>
          </a:p>
          <a:p>
            <a:pPr algn="just"/>
            <a:r>
              <a:rPr lang="fr-CA" b="1" noProof="0" dirty="0"/>
              <a:t>Validation externe </a:t>
            </a:r>
            <a:r>
              <a:rPr lang="fr-CA" noProof="0" dirty="0"/>
              <a:t>: Comparaison des résultats </a:t>
            </a:r>
            <a:r>
              <a:rPr lang="fr-CA" noProof="0" dirty="0" smtClean="0"/>
              <a:t>d'un </a:t>
            </a:r>
            <a:r>
              <a:rPr lang="fr-CA" noProof="0" dirty="0"/>
              <a:t>groupe avec une norme externe.</a:t>
            </a:r>
          </a:p>
        </p:txBody>
      </p:sp>
      <p:pic>
        <p:nvPicPr>
          <p:cNvPr id="9" name="Picture 8" descr="relativevalidationsk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47" y="2275989"/>
            <a:ext cx="4226719" cy="1795063"/>
          </a:xfrm>
          <a:prstGeom prst="rect">
            <a:avLst/>
          </a:prstGeom>
        </p:spPr>
      </p:pic>
      <p:pic>
        <p:nvPicPr>
          <p:cNvPr id="10" name="Picture 9" descr="externalvalidationske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13" y="47815"/>
            <a:ext cx="4220789" cy="2371049"/>
          </a:xfrm>
          <a:prstGeom prst="rect">
            <a:avLst/>
          </a:prstGeom>
        </p:spPr>
      </p:pic>
      <p:pic>
        <p:nvPicPr>
          <p:cNvPr id="12" name="Picture 11" descr="internalvalidationske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47" y="4208006"/>
            <a:ext cx="4146021" cy="26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VALIDITÉ ET QUALITÉ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557838" y="1922480"/>
            <a:ext cx="6052969" cy="4398784"/>
          </a:xfrm>
        </p:spPr>
        <p:txBody>
          <a:bodyPr>
            <a:normAutofit fontScale="92500" lnSpcReduction="20000"/>
          </a:bodyPr>
          <a:lstStyle/>
          <a:p>
            <a:r>
              <a:rPr lang="fr-CA" sz="2200" noProof="0" dirty="0"/>
              <a:t>Le contexte est très important pour la qualité </a:t>
            </a:r>
            <a:r>
              <a:rPr lang="fr-CA" sz="2200" noProof="0" dirty="0" smtClean="0"/>
              <a:t>d'un </a:t>
            </a:r>
            <a:r>
              <a:rPr lang="fr-CA" sz="2200" noProof="0" dirty="0"/>
              <a:t>regroupement, mais que se passe-t-il </a:t>
            </a:r>
            <a:r>
              <a:rPr lang="fr-CA" sz="2200" dirty="0" smtClean="0"/>
              <a:t>s'il n'y </a:t>
            </a:r>
            <a:r>
              <a:rPr lang="fr-CA" sz="2200" dirty="0"/>
              <a:t>a aucun </a:t>
            </a:r>
            <a:r>
              <a:rPr lang="fr-CA" sz="2200" noProof="0" dirty="0"/>
              <a:t>contexte?</a:t>
            </a:r>
          </a:p>
          <a:p>
            <a:endParaRPr lang="fr-CA" sz="500" noProof="0" dirty="0"/>
          </a:p>
          <a:p>
            <a:r>
              <a:rPr lang="fr-CA" sz="2200" noProof="0" dirty="0"/>
              <a:t>Y a-t-il une manière de </a:t>
            </a:r>
            <a:r>
              <a:rPr lang="fr-CA" sz="2200" u="sng" dirty="0"/>
              <a:t>mesurer o</a:t>
            </a:r>
            <a:r>
              <a:rPr lang="fr-CA" sz="2200" u="sng" noProof="0" dirty="0" err="1"/>
              <a:t>bjectivement</a:t>
            </a:r>
            <a:r>
              <a:rPr lang="fr-CA" sz="2200" noProof="0" dirty="0"/>
              <a:t> la qualité </a:t>
            </a:r>
            <a:r>
              <a:rPr lang="fr-CA" sz="2200" noProof="0" dirty="0" smtClean="0"/>
              <a:t>d'un </a:t>
            </a:r>
            <a:r>
              <a:rPr lang="fr-CA" sz="2200" noProof="0" dirty="0"/>
              <a:t>groupe sans tenir compte </a:t>
            </a:r>
            <a:r>
              <a:rPr lang="fr-CA" sz="2200" noProof="0" dirty="0" smtClean="0"/>
              <a:t>d'un </a:t>
            </a:r>
            <a:r>
              <a:rPr lang="fr-CA" sz="2200" noProof="0" dirty="0"/>
              <a:t>contexte particulier?</a:t>
            </a:r>
          </a:p>
          <a:p>
            <a:endParaRPr lang="fr-CA" sz="500" noProof="0" dirty="0"/>
          </a:p>
          <a:p>
            <a:r>
              <a:rPr lang="fr-CA" sz="2200" noProof="0" dirty="0"/>
              <a:t>Le terme « validité » laisse entendre </a:t>
            </a:r>
            <a:r>
              <a:rPr lang="fr-CA" sz="2200" noProof="0" dirty="0" smtClean="0"/>
              <a:t>qu'il </a:t>
            </a:r>
            <a:r>
              <a:rPr lang="fr-CA" sz="2200" noProof="0" dirty="0"/>
              <a:t>y a un regroupement </a:t>
            </a:r>
            <a:r>
              <a:rPr lang="fr-CA" sz="2200" b="1" noProof="0" dirty="0"/>
              <a:t>correct</a:t>
            </a:r>
            <a:r>
              <a:rPr lang="fr-CA" sz="2200" noProof="0" dirty="0"/>
              <a:t>, et tout ce que nous devons faire, </a:t>
            </a:r>
            <a:r>
              <a:rPr lang="fr-CA" sz="2200" noProof="0" dirty="0" smtClean="0"/>
              <a:t>c'est </a:t>
            </a:r>
            <a:r>
              <a:rPr lang="fr-CA" sz="2200" noProof="0" dirty="0"/>
              <a:t>de vérifier comment proche nous y parvenons.</a:t>
            </a:r>
          </a:p>
          <a:p>
            <a:endParaRPr lang="fr-CA" sz="500" noProof="0" dirty="0"/>
          </a:p>
          <a:p>
            <a:r>
              <a:rPr lang="fr-CA" sz="2200" noProof="0" dirty="0"/>
              <a:t>Par ailleurs, Lewis, </a:t>
            </a:r>
            <a:r>
              <a:rPr lang="fr-CA" sz="2200" noProof="0" dirty="0" err="1"/>
              <a:t>Ackerman</a:t>
            </a:r>
            <a:r>
              <a:rPr lang="fr-CA" sz="2200" noProof="0" dirty="0"/>
              <a:t> et de Sa (2012) utilisent plutôt le terme </a:t>
            </a:r>
            <a:r>
              <a:rPr lang="fr-CA" sz="2200" b="1" noProof="0" dirty="0"/>
              <a:t>mesures de la qualité </a:t>
            </a:r>
            <a:r>
              <a:rPr lang="fr-CA" sz="2200" b="1" noProof="0" dirty="0" smtClean="0"/>
              <a:t>d</a:t>
            </a:r>
            <a:r>
              <a:rPr lang="fr-CA" sz="2200" b="1" dirty="0" smtClean="0"/>
              <a:t>'un </a:t>
            </a:r>
            <a:r>
              <a:rPr lang="fr-CA" sz="2200" b="1" dirty="0"/>
              <a:t>groupe</a:t>
            </a:r>
            <a:r>
              <a:rPr lang="fr-CA" sz="2200" noProof="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3" y="1922479"/>
            <a:ext cx="4880429" cy="45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OBJECTIFS TRÈS généraux</a:t>
            </a:r>
          </a:p>
        </p:txBody>
      </p:sp>
      <p:pic>
        <p:nvPicPr>
          <p:cNvPr id="5" name="Content Placeholder 4" descr="good_clustering_objectivel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3" y="2088357"/>
            <a:ext cx="4106630" cy="4140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581192" y="2088357"/>
            <a:ext cx="6762583" cy="4212431"/>
          </a:xfrm>
        </p:spPr>
        <p:txBody>
          <a:bodyPr>
            <a:noAutofit/>
          </a:bodyPr>
          <a:lstStyle/>
          <a:p>
            <a:r>
              <a:rPr lang="fr-CA" sz="2000" noProof="0" dirty="0"/>
              <a:t>Dans un groupe, tout est très similaire. </a:t>
            </a:r>
            <a:r>
              <a:rPr lang="fr-CA" sz="2000" noProof="0" dirty="0" smtClean="0"/>
              <a:t>D'un </a:t>
            </a:r>
            <a:r>
              <a:rPr lang="fr-CA" sz="2000" noProof="0" dirty="0"/>
              <a:t>groupe à un autre, la différence est énorme.</a:t>
            </a:r>
          </a:p>
          <a:p>
            <a:r>
              <a:rPr lang="fr-CA" sz="2000" noProof="0" dirty="0"/>
              <a:t>Le problème tient au fait que les groupes ont un </a:t>
            </a:r>
            <a:r>
              <a:rPr lang="fr-CA" sz="2000" dirty="0"/>
              <a:t>grand nombre de manières de </a:t>
            </a:r>
            <a:r>
              <a:rPr lang="fr-CA" sz="2000" dirty="0" smtClean="0"/>
              <a:t>s'éloigner </a:t>
            </a:r>
            <a:r>
              <a:rPr lang="fr-CA" sz="2000" dirty="0"/>
              <a:t>de cet idéal</a:t>
            </a:r>
            <a:r>
              <a:rPr lang="fr-CA" sz="2000" noProof="0" dirty="0"/>
              <a:t>.</a:t>
            </a:r>
          </a:p>
          <a:p>
            <a:pPr algn="just"/>
            <a:r>
              <a:rPr lang="fr-CA" sz="2000" noProof="0" dirty="0"/>
              <a:t>Dans certains cas, comment pouvons-nous pondérer les </a:t>
            </a:r>
            <a:r>
              <a:rPr lang="fr-CA" sz="2000" noProof="0" dirty="0" smtClean="0"/>
              <a:t>aspects positifs (p</a:t>
            </a:r>
            <a:r>
              <a:rPr lang="fr-CA" sz="2000" noProof="0" dirty="0"/>
              <a:t>. ex</a:t>
            </a:r>
            <a:r>
              <a:rPr lang="fr-CA" sz="2000" noProof="0" dirty="0" smtClean="0"/>
              <a:t>., une </a:t>
            </a:r>
            <a:r>
              <a:rPr lang="fr-CA" sz="2000" noProof="0" dirty="0"/>
              <a:t>note élevée pour la similarité à </a:t>
            </a:r>
            <a:r>
              <a:rPr lang="fr-CA" sz="2000" noProof="0" dirty="0" smtClean="0"/>
              <a:t>l'intérieur d'un </a:t>
            </a:r>
            <a:r>
              <a:rPr lang="fr-CA" sz="2000" noProof="0" dirty="0"/>
              <a:t>groupe) et les </a:t>
            </a:r>
            <a:r>
              <a:rPr lang="fr-CA" sz="2000" noProof="0" dirty="0" smtClean="0"/>
              <a:t>aspects négatifs (p</a:t>
            </a:r>
            <a:r>
              <a:rPr lang="fr-CA" sz="2000" noProof="0" dirty="0"/>
              <a:t>. </a:t>
            </a:r>
            <a:r>
              <a:rPr lang="fr-CA" sz="2000" noProof="0" dirty="0" smtClean="0"/>
              <a:t>ex., une  </a:t>
            </a:r>
            <a:r>
              <a:rPr lang="fr-CA" sz="2000" noProof="0" dirty="0"/>
              <a:t>note </a:t>
            </a:r>
            <a:r>
              <a:rPr lang="fr-CA" sz="2000" noProof="0" dirty="0" smtClean="0"/>
              <a:t>faible pour </a:t>
            </a:r>
            <a:r>
              <a:rPr lang="fr-CA" sz="2000" noProof="0" dirty="0"/>
              <a:t>la séparation des groupes).</a:t>
            </a:r>
          </a:p>
          <a:p>
            <a:r>
              <a:rPr lang="fr-CA" sz="2000" noProof="0" dirty="0" smtClean="0"/>
              <a:t>C'est </a:t>
            </a:r>
            <a:r>
              <a:rPr lang="fr-CA" sz="2000" noProof="0" dirty="0"/>
              <a:t>la raison pour laquelle il y a un grand nombre de mesures de la qualité </a:t>
            </a:r>
            <a:r>
              <a:rPr lang="fr-CA" sz="2000" noProof="0" dirty="0" smtClean="0"/>
              <a:t>d'un </a:t>
            </a:r>
            <a:r>
              <a:rPr lang="fr-CA" sz="2000" noProof="0" dirty="0"/>
              <a:t>groupe.</a:t>
            </a:r>
          </a:p>
        </p:txBody>
      </p:sp>
    </p:spTree>
    <p:extLst>
      <p:ext uri="{BB962C8B-B14F-4D97-AF65-F5344CB8AC3E}">
        <p14:creationId xmlns:p14="http://schemas.microsoft.com/office/powerpoint/2010/main" val="336897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OBJECTIFS TRÈS généraux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1192" y="2180496"/>
            <a:ext cx="6541127" cy="4140767"/>
          </a:xfrm>
        </p:spPr>
        <p:txBody>
          <a:bodyPr>
            <a:normAutofit/>
          </a:bodyPr>
          <a:lstStyle/>
          <a:p>
            <a:pPr algn="just"/>
            <a:r>
              <a:rPr lang="fr-CA" sz="2800" b="1" noProof="0" dirty="0"/>
              <a:t>Question :</a:t>
            </a:r>
            <a:r>
              <a:rPr lang="fr-CA" sz="2800" noProof="0" dirty="0"/>
              <a:t> </a:t>
            </a:r>
            <a:r>
              <a:rPr lang="fr-CA" sz="2800" noProof="0" dirty="0" smtClean="0"/>
              <a:t>est-ce </a:t>
            </a:r>
            <a:r>
              <a:rPr lang="fr-CA" sz="2800" noProof="0" dirty="0"/>
              <a:t>que ce compromis (et les mesures de la qualité qui en résultent) </a:t>
            </a:r>
            <a:r>
              <a:rPr lang="fr-CA" sz="2800" noProof="0" dirty="0" smtClean="0"/>
              <a:t>n'a </a:t>
            </a:r>
            <a:r>
              <a:rPr lang="fr-CA" sz="2800" noProof="0" dirty="0"/>
              <a:t>vraiment aucun lien avec le contexte?</a:t>
            </a:r>
          </a:p>
          <a:p>
            <a:pPr algn="just"/>
            <a:endParaRPr lang="fr-CA" sz="500" noProof="0" dirty="0"/>
          </a:p>
          <a:p>
            <a:pPr algn="just"/>
            <a:r>
              <a:rPr lang="fr-CA" sz="2800" dirty="0"/>
              <a:t>Il se peut que des pondérations différentes soient plus pertinentes dans des contextes différents</a:t>
            </a:r>
            <a:r>
              <a:rPr lang="fr-CA" sz="2800" noProof="0" dirty="0"/>
              <a:t>?</a:t>
            </a:r>
          </a:p>
        </p:txBody>
      </p:sp>
      <p:pic>
        <p:nvPicPr>
          <p:cNvPr id="5" name="Content Placeholder 4" descr="good_clustering_objectively.png">
            <a:extLst>
              <a:ext uri="{FF2B5EF4-FFF2-40B4-BE49-F238E27FC236}">
                <a16:creationId xmlns:a16="http://schemas.microsoft.com/office/drawing/2014/main" xmlns="" id="{444AF531-FC43-FC4B-8B49-DE5964533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3" y="2088357"/>
            <a:ext cx="410663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INDICE DE Silhouette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3" y="2486024"/>
            <a:ext cx="6102887" cy="320171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9633" y="5970627"/>
            <a:ext cx="11562922" cy="551474"/>
          </a:xfrm>
          <a:prstGeom prst="rect">
            <a:avLst/>
          </a:prstGeom>
        </p:spPr>
        <p:txBody>
          <a:bodyPr lIns="117226" tIns="58613" rIns="117226" bIns="58613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CA" sz="2400" dirty="0">
                <a:solidFill>
                  <a:schemeClr val="tx2"/>
                </a:solidFill>
                <a:latin typeface="Dagny OT"/>
                <a:cs typeface="Dagny OT"/>
              </a:rPr>
              <a:t>Excellente mesure de la validation interne qui repose sur plusieurs mesures.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02ECD7-3CA2-8B4E-B12B-13EBF89DC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5"/>
          <a:stretch/>
        </p:blipFill>
        <p:spPr>
          <a:xfrm>
            <a:off x="6422232" y="1735932"/>
            <a:ext cx="5642978" cy="43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3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INDICE DE Dunn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1192" y="2180496"/>
            <a:ext cx="6748295" cy="4140767"/>
          </a:xfrm>
        </p:spPr>
        <p:txBody>
          <a:bodyPr>
            <a:normAutofit lnSpcReduction="10000"/>
          </a:bodyPr>
          <a:lstStyle/>
          <a:p>
            <a:r>
              <a:rPr lang="fr-CA" noProof="0" dirty="0"/>
              <a:t>Dans un groupe, taille du groupe (p. ex</a:t>
            </a:r>
            <a:r>
              <a:rPr lang="fr-CA" noProof="0" dirty="0" smtClean="0"/>
              <a:t>., la </a:t>
            </a:r>
            <a:r>
              <a:rPr lang="fr-CA" noProof="0" dirty="0"/>
              <a:t>distance maximale entre les points).</a:t>
            </a:r>
          </a:p>
          <a:p>
            <a:endParaRPr lang="fr-CA" sz="500" noProof="0" dirty="0"/>
          </a:p>
          <a:p>
            <a:r>
              <a:rPr lang="fr-CA" noProof="0" dirty="0"/>
              <a:t>Entre deux groupes, distance entre ces groupes (p. ex</a:t>
            </a:r>
            <a:r>
              <a:rPr lang="fr-CA" noProof="0" dirty="0" smtClean="0"/>
              <a:t>., la </a:t>
            </a:r>
            <a:r>
              <a:rPr lang="fr-CA" noProof="0" dirty="0"/>
              <a:t>distance minimale entre les points).</a:t>
            </a:r>
          </a:p>
          <a:p>
            <a:endParaRPr lang="fr-CA" sz="500" noProof="0" dirty="0"/>
          </a:p>
          <a:p>
            <a:r>
              <a:rPr lang="fr-CA" noProof="0" dirty="0"/>
              <a:t>Rapport : Distance minimale à </a:t>
            </a:r>
            <a:r>
              <a:rPr lang="fr-CA" noProof="0" dirty="0" smtClean="0"/>
              <a:t>l'intérieur d'un </a:t>
            </a:r>
            <a:r>
              <a:rPr lang="fr-CA" noProof="0" dirty="0"/>
              <a:t>groupe entre toutes les paires de groupes ou distance maximale entre deux groupes.</a:t>
            </a:r>
          </a:p>
          <a:p>
            <a:endParaRPr lang="fr-CA" sz="500" noProof="0" dirty="0"/>
          </a:p>
          <a:p>
            <a:r>
              <a:rPr lang="fr-CA" noProof="0" dirty="0"/>
              <a:t>Il existe diverses manières de définir la distance à </a:t>
            </a:r>
            <a:r>
              <a:rPr lang="fr-CA" noProof="0" dirty="0" smtClean="0"/>
              <a:t>l'intérieur d'un </a:t>
            </a:r>
            <a:r>
              <a:rPr lang="fr-CA" noProof="0" dirty="0"/>
              <a:t>groupe et la taille </a:t>
            </a:r>
            <a:r>
              <a:rPr lang="fr-CA" noProof="0" dirty="0" smtClean="0"/>
              <a:t>d'un </a:t>
            </a:r>
            <a:r>
              <a:rPr lang="fr-CA" noProof="0" dirty="0"/>
              <a:t>groupe.</a:t>
            </a:r>
          </a:p>
        </p:txBody>
      </p:sp>
      <p:pic>
        <p:nvPicPr>
          <p:cNvPr id="6" name="Picture 5" descr="Dunnsindex_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76" y="2458009"/>
            <a:ext cx="4491422" cy="1895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6618" y="4353403"/>
            <a:ext cx="4664869" cy="2334362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just"/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Comparaison faite au moyen de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</a:rPr>
              <a:t>l'indice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de silhouette : selon un certain point de vue, il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</a:rPr>
              <a:t>s'agit d'une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mesure plus simple. Il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</a:rPr>
              <a:t>s'agit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davantage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</a:rPr>
              <a:t>d'une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mesure de la totalité du groupe, plutôt que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</a:rPr>
              <a:t>d'une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mesure </a:t>
            </a:r>
            <a:r>
              <a:rPr lang="fr-CA" dirty="0" smtClean="0">
                <a:solidFill>
                  <a:schemeClr val="tx2"/>
                </a:solidFill>
                <a:latin typeface="Dagny OT" panose="020B0504020201020104" pitchFamily="34" charset="77"/>
              </a:rPr>
              <a:t>d'un </a:t>
            </a:r>
            <a:r>
              <a:rPr lang="fr-CA" dirty="0">
                <a:solidFill>
                  <a:schemeClr val="tx2"/>
                </a:solidFill>
                <a:latin typeface="Dagny OT" panose="020B0504020201020104" pitchFamily="34" charset="77"/>
              </a:rPr>
              <a:t>point avec un autre point. Cet indice permet une évaluation en fonction des valeurs extrêmes (maximum, minimum).</a:t>
            </a:r>
          </a:p>
        </p:txBody>
      </p:sp>
    </p:spTree>
    <p:extLst>
      <p:ext uri="{BB962C8B-B14F-4D97-AF65-F5344CB8AC3E}">
        <p14:creationId xmlns:p14="http://schemas.microsoft.com/office/powerpoint/2010/main" val="18121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2" y="702156"/>
            <a:ext cx="5740210" cy="1013800"/>
          </a:xfrm>
        </p:spPr>
        <p:txBody>
          <a:bodyPr/>
          <a:lstStyle/>
          <a:p>
            <a:r>
              <a:rPr lang="fr-CA" noProof="0" dirty="0" smtClean="0"/>
              <a:t>L'ABONDANCE </a:t>
            </a:r>
            <a:r>
              <a:rPr lang="fr-CA" noProof="0" dirty="0"/>
              <a:t>EST PRÉFÉRABLE (VALIDATION RELATIVE)?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81193" y="2162024"/>
            <a:ext cx="5446316" cy="414076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fr-CA" noProof="0" dirty="0"/>
              <a:t>Il </a:t>
            </a:r>
            <a:r>
              <a:rPr lang="fr-CA" noProof="0" dirty="0" smtClean="0"/>
              <a:t>n'est </a:t>
            </a:r>
            <a:r>
              <a:rPr lang="fr-CA" noProof="0" dirty="0"/>
              <a:t>pas très utile </a:t>
            </a:r>
            <a:r>
              <a:rPr lang="fr-CA" noProof="0" dirty="0" smtClean="0"/>
              <a:t>d'obtenir </a:t>
            </a:r>
            <a:r>
              <a:rPr lang="fr-CA" noProof="0" dirty="0"/>
              <a:t>une seule mesure de validation pour un seul regroupement. Pouvons-nous améliorer les résultats? Est-ce que </a:t>
            </a:r>
            <a:r>
              <a:rPr lang="fr-CA" noProof="0" dirty="0" smtClean="0"/>
              <a:t>c'est </a:t>
            </a:r>
            <a:r>
              <a:rPr lang="fr-CA" noProof="0" dirty="0"/>
              <a:t>le mieux que nous pouvons espérer?</a:t>
            </a:r>
          </a:p>
          <a:p>
            <a:pPr algn="just"/>
            <a:endParaRPr lang="fr-CA" sz="500" noProof="0" dirty="0"/>
          </a:p>
          <a:p>
            <a:pPr algn="just"/>
            <a:r>
              <a:rPr lang="fr-CA" noProof="0" dirty="0"/>
              <a:t>Et si nous comparions les résultats de diverses exécutions ou des paramètres choisis?</a:t>
            </a:r>
          </a:p>
          <a:p>
            <a:pPr algn="just"/>
            <a:endParaRPr lang="fr-CA" sz="500" noProof="0" dirty="0"/>
          </a:p>
          <a:p>
            <a:pPr algn="just"/>
            <a:r>
              <a:rPr lang="fr-CA" noProof="0" dirty="0"/>
              <a:t>Le principal </a:t>
            </a:r>
            <a:r>
              <a:rPr lang="fr-CA" dirty="0"/>
              <a:t>objectif de la </a:t>
            </a:r>
            <a:r>
              <a:rPr lang="fr-CA" noProof="0" dirty="0"/>
              <a:t>validation relative consiste à trouver une manière de comparer les résultats de chaque exécution.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02" y="600828"/>
            <a:ext cx="5446315" cy="53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StabilitÉ</a:t>
            </a:r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1192" y="2180496"/>
            <a:ext cx="5591007" cy="4140767"/>
          </a:xfrm>
        </p:spPr>
        <p:txBody>
          <a:bodyPr>
            <a:normAutofit fontScale="92500"/>
          </a:bodyPr>
          <a:lstStyle/>
          <a:p>
            <a:r>
              <a:rPr lang="fr-CA" noProof="0" dirty="0"/>
              <a:t>Quelques options :</a:t>
            </a:r>
          </a:p>
          <a:p>
            <a:pPr lvl="1"/>
            <a:r>
              <a:rPr lang="fr-CA" noProof="0" dirty="0"/>
              <a:t>plusieurs ensembles de données extraits de la même source</a:t>
            </a:r>
          </a:p>
          <a:p>
            <a:pPr lvl="1"/>
            <a:r>
              <a:rPr lang="fr-CA" noProof="0" dirty="0"/>
              <a:t>utilisation de différentes colonnes pour créer les groupes (c.-à-d. sélectionner une colonne différente lors de chaque exécution)</a:t>
            </a:r>
          </a:p>
          <a:p>
            <a:endParaRPr lang="fr-CA" sz="500" noProof="0" dirty="0"/>
          </a:p>
          <a:p>
            <a:r>
              <a:rPr lang="fr-CA" dirty="0"/>
              <a:t>Vous mesurez la similarité des résultats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Si vous </a:t>
            </a:r>
            <a:r>
              <a:rPr lang="fr-CA" noProof="0" dirty="0" smtClean="0"/>
              <a:t>n'obtenez </a:t>
            </a:r>
            <a:r>
              <a:rPr lang="fr-CA" noProof="0" dirty="0"/>
              <a:t>pas des résultats stables </a:t>
            </a:r>
            <a:r>
              <a:rPr lang="fr-CA" noProof="0" dirty="0" smtClean="0"/>
              <a:t>d'un </a:t>
            </a:r>
            <a:r>
              <a:rPr lang="fr-CA" noProof="0" dirty="0"/>
              <a:t>regroupement à un autre, vous devez poursuivre les recherches.</a:t>
            </a:r>
          </a:p>
        </p:txBody>
      </p:sp>
      <p:pic>
        <p:nvPicPr>
          <p:cNvPr id="6" name="Picture 5" descr="stabi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r="5401"/>
          <a:stretch/>
        </p:blipFill>
        <p:spPr>
          <a:xfrm>
            <a:off x="6257925" y="590622"/>
            <a:ext cx="5728286" cy="55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A5BE94-8548-5546-A767-844C5ADC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ContextE</a:t>
            </a:r>
            <a:endParaRPr lang="fr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176A37-43AF-0C46-ABC8-8BB98514E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Chris </a:t>
            </a:r>
            <a:r>
              <a:rPr lang="fr-CA" noProof="0" dirty="0" err="1">
                <a:latin typeface="Dagny OT" panose="020B0504020201020104" pitchFamily="34" charset="0"/>
              </a:rPr>
              <a:t>McKinlay</a:t>
            </a:r>
            <a:r>
              <a:rPr lang="fr-CA" noProof="0" dirty="0">
                <a:latin typeface="Dagny OT" panose="020B0504020201020104" pitchFamily="34" charset="0"/>
              </a:rPr>
              <a:t>, étudiant de 35 ans au doctorat en mathématiques à </a:t>
            </a:r>
            <a:r>
              <a:rPr lang="fr-CA" noProof="0" dirty="0" err="1">
                <a:latin typeface="Dagny OT" panose="020B0504020201020104" pitchFamily="34" charset="0"/>
              </a:rPr>
              <a:t>UCLA</a:t>
            </a:r>
            <a:r>
              <a:rPr lang="fr-CA" noProof="0" dirty="0">
                <a:latin typeface="Dagny OT" panose="020B0504020201020104" pitchFamily="34" charset="0"/>
              </a:rPr>
              <a:t>, recherchait en ligne un partenaire romantique sans trop de succès.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Les algorithmes </a:t>
            </a:r>
            <a:r>
              <a:rPr lang="fr-CA" noProof="0" dirty="0" smtClean="0">
                <a:latin typeface="Dagny OT" panose="020B0504020201020104" pitchFamily="34" charset="0"/>
              </a:rPr>
              <a:t>d'</a:t>
            </a:r>
            <a:r>
              <a:rPr lang="fr-CA" i="1" noProof="0" dirty="0" smtClean="0">
                <a:latin typeface="Dagny OT" panose="020B0504020201020104" pitchFamily="34" charset="0"/>
              </a:rPr>
              <a:t>OK </a:t>
            </a:r>
            <a:r>
              <a:rPr lang="fr-CA" i="1" noProof="0" dirty="0" err="1">
                <a:latin typeface="Dagny OT" panose="020B0504020201020104" pitchFamily="34" charset="0"/>
              </a:rPr>
              <a:t>Cupid</a:t>
            </a:r>
            <a:r>
              <a:rPr lang="fr-CA" noProof="0" dirty="0">
                <a:latin typeface="Dagny OT" panose="020B0504020201020104" pitchFamily="34" charset="0"/>
              </a:rPr>
              <a:t> utilisent seulement les questions auxquelles les deux partenaires potentiels décident de répondre et les questions </a:t>
            </a:r>
            <a:r>
              <a:rPr lang="fr-CA" noProof="0" dirty="0" smtClean="0">
                <a:latin typeface="Dagny OT" panose="020B0504020201020104" pitchFamily="34" charset="0"/>
              </a:rPr>
              <a:t>qu'il </a:t>
            </a:r>
            <a:r>
              <a:rPr lang="fr-CA" noProof="0" dirty="0">
                <a:latin typeface="Dagny OT" panose="020B0504020201020104" pitchFamily="34" charset="0"/>
              </a:rPr>
              <a:t>avait choisies (plus ou moins de manière aléatoire à ce point) </a:t>
            </a:r>
            <a:r>
              <a:rPr lang="fr-CA" noProof="0" dirty="0" smtClean="0">
                <a:latin typeface="Dagny OT" panose="020B0504020201020104" pitchFamily="34" charset="0"/>
              </a:rPr>
              <a:t>n'étaient </a:t>
            </a:r>
            <a:r>
              <a:rPr lang="fr-CA" noProof="0" dirty="0">
                <a:latin typeface="Dagny OT" panose="020B0504020201020104" pitchFamily="34" charset="0"/>
              </a:rPr>
              <a:t>pas les plus utilisées.</a:t>
            </a:r>
          </a:p>
          <a:p>
            <a:pPr lvl="1" algn="just"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Entre juin 2012 et </a:t>
            </a:r>
            <a:r>
              <a:rPr lang="fr-CA" noProof="0" dirty="0" err="1">
                <a:latin typeface="Dagny OT" panose="020B0504020201020104" pitchFamily="34" charset="0"/>
              </a:rPr>
              <a:t>décemb</a:t>
            </a:r>
            <a:r>
              <a:rPr lang="fr-CA" dirty="0">
                <a:latin typeface="Dagny OT" panose="020B0504020201020104" pitchFamily="34" charset="0"/>
              </a:rPr>
              <a:t>re</a:t>
            </a:r>
            <a:r>
              <a:rPr lang="fr-CA" noProof="0" dirty="0">
                <a:latin typeface="Dagny OT" panose="020B0504020201020104" pitchFamily="34" charset="0"/>
              </a:rPr>
              <a:t> 2013,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il a utilisé un échantillonnage statistique pour trouver les questions qui auraient importées au type de partenaire </a:t>
            </a:r>
            <a:r>
              <a:rPr lang="fr-CA" noProof="0" dirty="0" smtClean="0">
                <a:latin typeface="Dagny OT" panose="020B0504020201020104" pitchFamily="34" charset="0"/>
              </a:rPr>
              <a:t>qu'il </a:t>
            </a:r>
            <a:r>
              <a:rPr lang="fr-CA" noProof="0" dirty="0">
                <a:latin typeface="Dagny OT" panose="020B0504020201020104" pitchFamily="34" charset="0"/>
              </a:rPr>
              <a:t>recherchait;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il a créé un nouveau profil qui répondait seulement à ces questions;</a:t>
            </a:r>
          </a:p>
          <a:p>
            <a:pPr lvl="1" algn="just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il a établi une correspondance seulement avec des femmes de </a:t>
            </a:r>
            <a:r>
              <a:rPr lang="fr-CA" noProof="0" dirty="0" err="1">
                <a:latin typeface="Dagny OT" panose="020B0504020201020104" pitchFamily="34" charset="0"/>
              </a:rPr>
              <a:t>L.A</a:t>
            </a:r>
            <a:r>
              <a:rPr lang="fr-CA" noProof="0" dirty="0">
                <a:latin typeface="Dagny OT" panose="020B0504020201020104" pitchFamily="34" charset="0"/>
              </a:rPr>
              <a:t>. avec lesquelles il avait des affinités.</a:t>
            </a:r>
          </a:p>
        </p:txBody>
      </p:sp>
    </p:spTree>
    <p:extLst>
      <p:ext uri="{BB962C8B-B14F-4D97-AF65-F5344CB8AC3E}">
        <p14:creationId xmlns:p14="http://schemas.microsoft.com/office/powerpoint/2010/main" val="322614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2" y="702156"/>
            <a:ext cx="7385300" cy="1013800"/>
          </a:xfrm>
        </p:spPr>
        <p:txBody>
          <a:bodyPr/>
          <a:lstStyle/>
          <a:p>
            <a:r>
              <a:rPr lang="fr-CA" noProof="0" dirty="0"/>
              <a:t>DE RETOUR AU </a:t>
            </a:r>
            <a:r>
              <a:rPr lang="fr-CA" noProof="0" dirty="0" err="1"/>
              <a:t>ContextE</a:t>
            </a:r>
            <a:r>
              <a:rPr lang="fr-CA" noProof="0" dirty="0"/>
              <a:t> (VALIDATION EXTERNE)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81193" y="2180496"/>
            <a:ext cx="7219782" cy="4140767"/>
          </a:xfrm>
        </p:spPr>
        <p:txBody>
          <a:bodyPr>
            <a:normAutofit lnSpcReduction="10000"/>
          </a:bodyPr>
          <a:lstStyle/>
          <a:p>
            <a:r>
              <a:rPr lang="fr-CA" noProof="0" dirty="0"/>
              <a:t>Utiliser des renseignements externes pour évaluer les groupes.</a:t>
            </a:r>
          </a:p>
          <a:p>
            <a:endParaRPr lang="fr-CA" sz="500" noProof="0" dirty="0"/>
          </a:p>
          <a:p>
            <a:r>
              <a:rPr lang="fr-CA" noProof="0" dirty="0"/>
              <a:t>Ces renseignements externes représentent en général la « bonne » catégorie.</a:t>
            </a:r>
          </a:p>
          <a:p>
            <a:endParaRPr lang="fr-CA" sz="500" noProof="0" dirty="0"/>
          </a:p>
          <a:p>
            <a:r>
              <a:rPr lang="fr-CA" noProof="0" dirty="0"/>
              <a:t>En quoi cette méthode est-elle différente de la classification?</a:t>
            </a:r>
          </a:p>
          <a:p>
            <a:endParaRPr lang="fr-CA" sz="500" noProof="0" dirty="0"/>
          </a:p>
          <a:p>
            <a:r>
              <a:rPr lang="fr-CA" noProof="0" dirty="0"/>
              <a:t>Elle sert souvent à renforcer la confiance dans </a:t>
            </a:r>
            <a:r>
              <a:rPr lang="fr-CA" noProof="0" dirty="0" smtClean="0"/>
              <a:t>l'approche </a:t>
            </a:r>
            <a:r>
              <a:rPr lang="fr-CA" noProof="0" dirty="0"/>
              <a:t>générale, selon les résultats préliminaires ou les résultats de </a:t>
            </a:r>
            <a:r>
              <a:rPr lang="fr-CA" noProof="0" dirty="0" smtClean="0"/>
              <a:t>l'échantillonnage</a:t>
            </a:r>
            <a:r>
              <a:rPr lang="fr-CA" noProof="0" dirty="0"/>
              <a:t>.</a:t>
            </a:r>
            <a:endParaRPr lang="fr-CA" u="sng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492" y="608040"/>
            <a:ext cx="3858383" cy="55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9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4976003" cy="1013800"/>
          </a:xfrm>
        </p:spPr>
        <p:txBody>
          <a:bodyPr/>
          <a:lstStyle/>
          <a:p>
            <a:r>
              <a:rPr lang="fr-CA" noProof="0" dirty="0" err="1"/>
              <a:t>PurETÉ</a:t>
            </a:r>
            <a:r>
              <a:rPr lang="fr-CA" noProof="0" dirty="0"/>
              <a:t> (VALIDATION EXTERNE)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91886" y="2180496"/>
            <a:ext cx="5087369" cy="4140767"/>
          </a:xfrm>
        </p:spPr>
        <p:txBody>
          <a:bodyPr>
            <a:normAutofit/>
          </a:bodyPr>
          <a:lstStyle/>
          <a:p>
            <a:pPr algn="just"/>
            <a:r>
              <a:rPr lang="fr-CA" noProof="0" dirty="0"/>
              <a:t>Avec cette mesure, chaque groupe est assigné à la catégorie la plus fréquente.</a:t>
            </a:r>
          </a:p>
          <a:p>
            <a:pPr algn="just"/>
            <a:endParaRPr lang="fr-CA" sz="500" noProof="0" dirty="0"/>
          </a:p>
          <a:p>
            <a:pPr algn="just"/>
            <a:r>
              <a:rPr lang="fr-CA" noProof="0" dirty="0"/>
              <a:t>Pour calculer la pureté, on divise le nombre de points correctement assignés par le nombre de points dans le groupe.</a:t>
            </a:r>
          </a:p>
          <a:p>
            <a:pPr algn="just"/>
            <a:endParaRPr lang="fr-CA" sz="500" noProof="0" dirty="0"/>
          </a:p>
          <a:p>
            <a:r>
              <a:rPr lang="fr-CA" noProof="0" dirty="0"/>
              <a:t>Quelques </a:t>
            </a:r>
            <a:r>
              <a:rPr lang="fr-CA" noProof="0" dirty="0" smtClean="0"/>
              <a:t>options supplémentaires : </a:t>
            </a:r>
            <a:r>
              <a:rPr lang="fr-CA" noProof="0" dirty="0"/>
              <a:t>précision, rappel.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195" y="600117"/>
            <a:ext cx="6300408" cy="56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2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E32D17C-4F84-F640-8917-4AD77F1FD317}"/>
              </a:ext>
            </a:extLst>
          </p:cNvPr>
          <p:cNvSpPr/>
          <p:nvPr/>
        </p:nvSpPr>
        <p:spPr>
          <a:xfrm>
            <a:off x="6096000" y="593887"/>
            <a:ext cx="5884069" cy="149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FAIRE PLUSIEURS ESSAIS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692" r="6032"/>
          <a:stretch/>
        </p:blipFill>
        <p:spPr>
          <a:xfrm>
            <a:off x="6096000" y="1027012"/>
            <a:ext cx="5819608" cy="494685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81192" y="2180496"/>
            <a:ext cx="5597935" cy="4140767"/>
          </a:xfrm>
        </p:spPr>
        <p:txBody>
          <a:bodyPr>
            <a:normAutofit fontScale="85000" lnSpcReduction="20000"/>
          </a:bodyPr>
          <a:lstStyle/>
          <a:p>
            <a:r>
              <a:rPr lang="fr-CA" noProof="0" dirty="0"/>
              <a:t>Diversité des techniques de validation des regroupements.</a:t>
            </a:r>
          </a:p>
          <a:p>
            <a:endParaRPr lang="fr-CA" sz="500" noProof="0" dirty="0"/>
          </a:p>
          <a:p>
            <a:r>
              <a:rPr lang="fr-CA" noProof="0" dirty="0"/>
              <a:t>Soyez au fait des types de validation, et des variations </a:t>
            </a:r>
            <a:r>
              <a:rPr lang="fr-CA" dirty="0"/>
              <a:t>offertes par </a:t>
            </a:r>
            <a:r>
              <a:rPr lang="fr-CA" noProof="0" dirty="0"/>
              <a:t>chaque type.</a:t>
            </a:r>
          </a:p>
          <a:p>
            <a:endParaRPr lang="fr-CA" sz="500" noProof="0" dirty="0"/>
          </a:p>
          <a:p>
            <a:r>
              <a:rPr lang="fr-CA" noProof="0" dirty="0"/>
              <a:t>Recherchez des concordances </a:t>
            </a:r>
            <a:r>
              <a:rPr lang="fr-CA" noProof="0" dirty="0" smtClean="0"/>
              <a:t>d'une </a:t>
            </a:r>
            <a:r>
              <a:rPr lang="fr-CA" noProof="0" dirty="0"/>
              <a:t>technique à une autre.</a:t>
            </a:r>
          </a:p>
          <a:p>
            <a:endParaRPr lang="fr-CA" sz="500" noProof="0" dirty="0"/>
          </a:p>
          <a:p>
            <a:r>
              <a:rPr lang="fr-CA" noProof="0" dirty="0"/>
              <a:t>Il existe plusieurs manières </a:t>
            </a:r>
            <a:r>
              <a:rPr lang="fr-CA" noProof="0" dirty="0" smtClean="0"/>
              <a:t>d'obtenir </a:t>
            </a:r>
            <a:r>
              <a:rPr lang="fr-CA" noProof="0" dirty="0"/>
              <a:t>le bon regroupement – vous devez décider des aspects importants et des aspects dont vous </a:t>
            </a:r>
            <a:r>
              <a:rPr lang="fr-CA" noProof="0" dirty="0" smtClean="0"/>
              <a:t>n'avez </a:t>
            </a:r>
            <a:r>
              <a:rPr lang="fr-CA" noProof="0" dirty="0"/>
              <a:t>pas à tenir compte.</a:t>
            </a:r>
          </a:p>
          <a:p>
            <a:endParaRPr lang="fr-CA" sz="500" noProof="0" dirty="0"/>
          </a:p>
          <a:p>
            <a:r>
              <a:rPr lang="fr-CA" noProof="0" dirty="0"/>
              <a:t>Tout dépend en grande partie du </a:t>
            </a:r>
            <a:r>
              <a:rPr lang="fr-CA" b="1" noProof="0" dirty="0"/>
              <a:t>contexte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9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>
                <a:ea typeface="Charter Roman" charset="0"/>
                <a:cs typeface="Charter Roman" charset="0"/>
              </a:rPr>
              <a:t>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200" noProof="0" dirty="0"/>
              <a:t>REGROUPEMENT</a:t>
            </a:r>
            <a:endParaRPr lang="fr-CA" noProof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836C39-FA96-C045-9840-ACADFFE81053}"/>
              </a:ext>
            </a:extLst>
          </p:cNvPr>
          <p:cNvSpPr/>
          <p:nvPr/>
        </p:nvSpPr>
        <p:spPr>
          <a:xfrm>
            <a:off x="2547257" y="5531144"/>
            <a:ext cx="67833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«  Des grappes de malheurs. Les malheurs solitaires sont rares; ils aiment se regrouper, ils se talonnent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0"/>
              </a:rPr>
              <a:t>l'un l'autre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. »</a:t>
            </a:r>
          </a:p>
          <a:p>
            <a:pPr algn="r" fontAlgn="base"/>
            <a:r>
              <a:rPr lang="fr-CA" sz="1400" dirty="0">
                <a:solidFill>
                  <a:schemeClr val="bg1"/>
                </a:solidFill>
                <a:latin typeface="Dagny OT" panose="020B0504020201020104" pitchFamily="34" charset="0"/>
                <a:cs typeface="Helvetica" panose="020B0604020202020204" pitchFamily="34" charset="0"/>
              </a:rPr>
              <a:t>(Edward Young) </a:t>
            </a:r>
          </a:p>
        </p:txBody>
      </p:sp>
    </p:spTree>
    <p:extLst>
      <p:ext uri="{BB962C8B-B14F-4D97-AF65-F5344CB8AC3E}">
        <p14:creationId xmlns:p14="http://schemas.microsoft.com/office/powerpoint/2010/main" val="142700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DÉFIS DU REGROUPEMENT</a:t>
            </a:r>
            <a:endParaRPr lang="fr-CA" sz="2000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Automatisation</a:t>
            </a:r>
            <a:r>
              <a:rPr lang="fr-CA" noProof="0" dirty="0">
                <a:latin typeface="Dagny OT" panose="020B0504020201020104" pitchFamily="34" charset="0"/>
              </a:rPr>
              <a:t/>
            </a:r>
            <a:br>
              <a:rPr lang="fr-CA" noProof="0" dirty="0">
                <a:latin typeface="Dagny OT" panose="020B0504020201020104" pitchFamily="34" charset="0"/>
              </a:rPr>
            </a:br>
            <a:r>
              <a:rPr lang="fr-CA" dirty="0">
                <a:latin typeface="Dagny OT" panose="020B0504020201020104" pitchFamily="34" charset="0"/>
              </a:rPr>
              <a:t>R</a:t>
            </a:r>
            <a:r>
              <a:rPr lang="fr-CA" noProof="0" dirty="0" err="1">
                <a:latin typeface="Dagny OT" panose="020B0504020201020104" pitchFamily="34" charset="0"/>
              </a:rPr>
              <a:t>elativement</a:t>
            </a:r>
            <a:r>
              <a:rPr lang="fr-CA" noProof="0" dirty="0">
                <a:latin typeface="Dagny OT" panose="020B0504020201020104" pitchFamily="34" charset="0"/>
              </a:rPr>
              <a:t> </a:t>
            </a:r>
            <a:r>
              <a:rPr lang="fr-CA" sz="2400" noProof="0" dirty="0">
                <a:latin typeface="Dagny OT" panose="020B0504020201020104" pitchFamily="34" charset="0"/>
              </a:rPr>
              <a:t>intuitif </a:t>
            </a:r>
            <a:r>
              <a:rPr lang="fr-CA" dirty="0">
                <a:latin typeface="Dagny OT" panose="020B0504020201020104" pitchFamily="34" charset="0"/>
              </a:rPr>
              <a:t>pour les humains, mais difficile à automatiser.</a:t>
            </a:r>
            <a:endParaRPr lang="fr-CA" sz="2400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endParaRPr lang="fr-CA" sz="100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Absence </a:t>
            </a:r>
            <a:r>
              <a:rPr lang="fr-CA" b="1" noProof="0" dirty="0" smtClean="0">
                <a:latin typeface="Dagny OT" panose="020B0504020201020104" pitchFamily="34" charset="0"/>
              </a:rPr>
              <a:t>d'une </a:t>
            </a:r>
            <a:r>
              <a:rPr lang="fr-CA" b="1" noProof="0" dirty="0">
                <a:latin typeface="Dagny OT" panose="020B0504020201020104" pitchFamily="34" charset="0"/>
              </a:rPr>
              <a:t>définition précise</a:t>
            </a:r>
            <a:br>
              <a:rPr lang="fr-CA" b="1" noProof="0" dirty="0">
                <a:latin typeface="Dagny OT" panose="020B0504020201020104" pitchFamily="34" charset="0"/>
              </a:rPr>
            </a:br>
            <a:r>
              <a:rPr lang="fr-CA" dirty="0">
                <a:latin typeface="Dagny OT" panose="020B0504020201020104" pitchFamily="34" charset="0"/>
              </a:rPr>
              <a:t>A</a:t>
            </a:r>
            <a:r>
              <a:rPr lang="fr-CA" sz="2400" noProof="0" dirty="0" err="1">
                <a:latin typeface="Dagny OT" panose="020B0504020201020104" pitchFamily="34" charset="0"/>
              </a:rPr>
              <a:t>ucun</a:t>
            </a:r>
            <a:r>
              <a:rPr lang="fr-CA" sz="2400" noProof="0" dirty="0">
                <a:latin typeface="Dagny OT" panose="020B0504020201020104" pitchFamily="34" charset="0"/>
              </a:rPr>
              <a:t> consensus universel de la définition </a:t>
            </a:r>
            <a:r>
              <a:rPr lang="fr-CA" sz="2400" noProof="0" dirty="0" smtClean="0">
                <a:latin typeface="Dagny OT" panose="020B0504020201020104" pitchFamily="34" charset="0"/>
              </a:rPr>
              <a:t>d'un </a:t>
            </a:r>
            <a:r>
              <a:rPr lang="fr-CA" sz="2400" noProof="0" dirty="0">
                <a:latin typeface="Dagny OT" panose="020B0504020201020104" pitchFamily="34" charset="0"/>
              </a:rPr>
              <a:t>groupe.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endParaRPr lang="fr-CA" sz="100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Absence de reproductibilité</a:t>
            </a:r>
            <a:r>
              <a:rPr lang="fr-CA" noProof="0" dirty="0">
                <a:latin typeface="Dagny OT" panose="020B0504020201020104" pitchFamily="34" charset="0"/>
              </a:rPr>
              <a:t/>
            </a:r>
            <a:br>
              <a:rPr lang="fr-CA" noProof="0" dirty="0">
                <a:latin typeface="Dagny OT" panose="020B0504020201020104" pitchFamily="34" charset="0"/>
              </a:rPr>
            </a:br>
            <a:r>
              <a:rPr lang="fr-CA" dirty="0">
                <a:latin typeface="Dagny OT" panose="020B0504020201020104" pitchFamily="34" charset="0"/>
              </a:rPr>
              <a:t>N</a:t>
            </a:r>
            <a:r>
              <a:rPr lang="fr-CA" sz="2400" noProof="0" dirty="0">
                <a:latin typeface="Dagny OT" panose="020B0504020201020104" pitchFamily="34" charset="0"/>
              </a:rPr>
              <a:t>on déterministe : le même algorithme, exécuté deux fois sur le même ensemble de données, peut donner lieu à des groupes totalement différents.</a:t>
            </a:r>
          </a:p>
          <a:p>
            <a:pPr marL="0" indent="0" algn="l">
              <a:lnSpc>
                <a:spcPct val="100000"/>
              </a:lnSpc>
              <a:buSzPct val="100000"/>
              <a:buNone/>
            </a:pPr>
            <a:endParaRPr lang="fr-CA" sz="100" b="1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Nombre de groupes</a:t>
            </a:r>
            <a:br>
              <a:rPr lang="fr-CA" b="1" noProof="0" dirty="0">
                <a:latin typeface="Dagny OT" panose="020B0504020201020104" pitchFamily="34" charset="0"/>
              </a:rPr>
            </a:br>
            <a:r>
              <a:rPr lang="fr-CA" dirty="0">
                <a:latin typeface="Dagny OT" panose="020B0504020201020104" pitchFamily="34" charset="0"/>
              </a:rPr>
              <a:t>I</a:t>
            </a:r>
            <a:r>
              <a:rPr lang="fr-CA" sz="2400" noProof="0" dirty="0">
                <a:latin typeface="Dagny OT" panose="020B0504020201020104" pitchFamily="34" charset="0"/>
              </a:rPr>
              <a:t>l est difficile de déterminer le nombre </a:t>
            </a:r>
            <a:r>
              <a:rPr lang="fr-CA" dirty="0">
                <a:latin typeface="Dagny OT" panose="020B0504020201020104" pitchFamily="34" charset="0"/>
              </a:rPr>
              <a:t>o</a:t>
            </a:r>
            <a:r>
              <a:rPr lang="fr-CA" sz="2400" noProof="0" dirty="0" err="1">
                <a:latin typeface="Dagny OT" panose="020B0504020201020104" pitchFamily="34" charset="0"/>
              </a:rPr>
              <a:t>ptimal</a:t>
            </a:r>
            <a:r>
              <a:rPr lang="fr-CA" sz="2400" noProof="0" dirty="0">
                <a:latin typeface="Dagny OT" panose="020B0504020201020104" pitchFamily="34" charset="0"/>
              </a:rPr>
              <a:t> de groupes.</a:t>
            </a:r>
          </a:p>
        </p:txBody>
      </p:sp>
    </p:spTree>
    <p:extLst>
      <p:ext uri="{BB962C8B-B14F-4D97-AF65-F5344CB8AC3E}">
        <p14:creationId xmlns:p14="http://schemas.microsoft.com/office/powerpoint/2010/main" val="49914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0" y="739729"/>
            <a:ext cx="4857750" cy="4937176"/>
            <a:chOff x="3352800" y="887669"/>
            <a:chExt cx="5829300" cy="5924611"/>
          </a:xfrm>
        </p:grpSpPr>
        <p:pic>
          <p:nvPicPr>
            <p:cNvPr id="13" name="Picture 12" descr="highandlowdensityv3.pn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" t="10807" r="38043" b="4251"/>
            <a:stretch/>
          </p:blipFill>
          <p:spPr>
            <a:xfrm>
              <a:off x="3352800" y="887669"/>
              <a:ext cx="5486400" cy="592461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70800" y="5334000"/>
              <a:ext cx="1358900" cy="44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23200" y="1389130"/>
              <a:ext cx="1358900" cy="44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3300" y="4889500"/>
              <a:ext cx="197291" cy="190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111599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0" y="739729"/>
            <a:ext cx="4857750" cy="4937176"/>
            <a:chOff x="3352800" y="887669"/>
            <a:chExt cx="5829300" cy="5924611"/>
          </a:xfrm>
        </p:grpSpPr>
        <p:pic>
          <p:nvPicPr>
            <p:cNvPr id="13" name="Picture 12" descr="highandlowdensityv3.pn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" t="10807" r="38043" b="4251"/>
            <a:stretch/>
          </p:blipFill>
          <p:spPr>
            <a:xfrm>
              <a:off x="3352800" y="887669"/>
              <a:ext cx="5486400" cy="592461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70800" y="5334000"/>
              <a:ext cx="1358900" cy="44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23200" y="1389130"/>
              <a:ext cx="1358900" cy="44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3300" y="4889500"/>
              <a:ext cx="197291" cy="190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4" name="Rectangle 3"/>
          <p:cNvSpPr/>
          <p:nvPr/>
        </p:nvSpPr>
        <p:spPr>
          <a:xfrm>
            <a:off x="6639372" y="3877524"/>
            <a:ext cx="895966" cy="13214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Rectangle 13"/>
          <p:cNvSpPr/>
          <p:nvPr/>
        </p:nvSpPr>
        <p:spPr>
          <a:xfrm>
            <a:off x="4816359" y="3790714"/>
            <a:ext cx="684836" cy="6542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/>
          <p:cNvSpPr/>
          <p:nvPr/>
        </p:nvSpPr>
        <p:spPr>
          <a:xfrm>
            <a:off x="5943709" y="2557220"/>
            <a:ext cx="895966" cy="9241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5535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0" y="739729"/>
            <a:ext cx="4857750" cy="4937176"/>
            <a:chOff x="3352800" y="887669"/>
            <a:chExt cx="5829300" cy="5924611"/>
          </a:xfrm>
        </p:grpSpPr>
        <p:pic>
          <p:nvPicPr>
            <p:cNvPr id="13" name="Picture 12" descr="highandlowdensityv3.pn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" t="10807" r="38043" b="4251"/>
            <a:stretch/>
          </p:blipFill>
          <p:spPr>
            <a:xfrm>
              <a:off x="3352800" y="887669"/>
              <a:ext cx="5486400" cy="592461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70800" y="5334000"/>
              <a:ext cx="1358900" cy="44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23200" y="1389130"/>
              <a:ext cx="1358900" cy="44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3300" y="4889500"/>
              <a:ext cx="197291" cy="190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6749621" y="1070663"/>
            <a:ext cx="895966" cy="15572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2691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31" y="844872"/>
            <a:ext cx="5658138" cy="51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DÉFIS DU REGROUPEMENT</a:t>
            </a:r>
            <a:endParaRPr lang="fr-CA" sz="2000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Description </a:t>
            </a:r>
            <a:r>
              <a:rPr lang="fr-CA" b="1" noProof="0" dirty="0" smtClean="0">
                <a:latin typeface="Dagny OT" panose="020B0504020201020104" pitchFamily="34" charset="0"/>
              </a:rPr>
              <a:t>d'un </a:t>
            </a:r>
            <a:r>
              <a:rPr lang="fr-CA" b="1" noProof="0" dirty="0">
                <a:latin typeface="Dagny OT" panose="020B0504020201020104" pitchFamily="34" charset="0"/>
              </a:rPr>
              <a:t>groupe</a:t>
            </a:r>
            <a:br>
              <a:rPr lang="fr-CA" b="1" noProof="0" dirty="0">
                <a:latin typeface="Dagny OT" panose="020B0504020201020104" pitchFamily="34" charset="0"/>
              </a:rPr>
            </a:br>
            <a:r>
              <a:rPr lang="fr-CA" dirty="0">
                <a:latin typeface="Dagny OT" panose="020B0504020201020104" pitchFamily="34" charset="0"/>
              </a:rPr>
              <a:t>D</a:t>
            </a:r>
            <a:r>
              <a:rPr lang="fr-CA" noProof="0" dirty="0" err="1">
                <a:latin typeface="Dagny OT" panose="020B0504020201020104" pitchFamily="34" charset="0"/>
              </a:rPr>
              <a:t>evons</a:t>
            </a:r>
            <a:r>
              <a:rPr lang="fr-CA" noProof="0" dirty="0">
                <a:latin typeface="Dagny OT" panose="020B0504020201020104" pitchFamily="34" charset="0"/>
              </a:rPr>
              <a:t>-nous décrire les groupes au moyen </a:t>
            </a:r>
            <a:r>
              <a:rPr lang="fr-CA" noProof="0" dirty="0" smtClean="0">
                <a:latin typeface="Dagny OT" panose="020B0504020201020104" pitchFamily="34" charset="0"/>
              </a:rPr>
              <a:t>d'instances </a:t>
            </a:r>
            <a:r>
              <a:rPr lang="fr-CA" noProof="0" dirty="0">
                <a:latin typeface="Dagny OT" panose="020B0504020201020104" pitchFamily="34" charset="0"/>
              </a:rPr>
              <a:t>représentatives ou de valeurs moyennes</a:t>
            </a:r>
            <a:r>
              <a:rPr lang="fr-CA" sz="2400" noProof="0" dirty="0">
                <a:latin typeface="Dagny OT" panose="020B0504020201020104" pitchFamily="34" charset="0"/>
              </a:rPr>
              <a:t>?</a:t>
            </a:r>
          </a:p>
          <a:p>
            <a:pPr marL="0" indent="0" algn="l">
              <a:lnSpc>
                <a:spcPct val="100000"/>
              </a:lnSpc>
              <a:buSzPct val="100000"/>
              <a:buNone/>
            </a:pPr>
            <a:endParaRPr lang="fr-CA" sz="100" b="1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Validation modèle</a:t>
            </a:r>
            <a:br>
              <a:rPr lang="fr-CA" b="1" noProof="0" dirty="0">
                <a:latin typeface="Dagny OT" panose="020B0504020201020104" pitchFamily="34" charset="0"/>
              </a:rPr>
            </a:br>
            <a:r>
              <a:rPr lang="fr-CA" noProof="0" dirty="0">
                <a:latin typeface="Dagny OT" panose="020B0504020201020104" pitchFamily="34" charset="0"/>
              </a:rPr>
              <a:t>Il </a:t>
            </a:r>
            <a:r>
              <a:rPr lang="fr-CA" noProof="0" dirty="0" smtClean="0">
                <a:latin typeface="Dagny OT" panose="020B0504020201020104" pitchFamily="34" charset="0"/>
              </a:rPr>
              <a:t>n'existe </a:t>
            </a:r>
            <a:r>
              <a:rPr lang="fr-CA" noProof="0" dirty="0">
                <a:latin typeface="Dagny OT" panose="020B0504020201020104" pitchFamily="34" charset="0"/>
              </a:rPr>
              <a:t>aucun renseignement sur le véritable regroupement par rapport auquel </a:t>
            </a:r>
            <a:r>
              <a:rPr lang="fr-CA" dirty="0">
                <a:latin typeface="Dagny OT" panose="020B0504020201020104" pitchFamily="34" charset="0"/>
              </a:rPr>
              <a:t>nous pouvons comparer le modèle de regroupement. Donc, comment pouvons-nous déterminer la pertinence </a:t>
            </a:r>
            <a:r>
              <a:rPr lang="fr-CA" dirty="0" smtClean="0">
                <a:latin typeface="Dagny OT" panose="020B0504020201020104" pitchFamily="34" charset="0"/>
              </a:rPr>
              <a:t>d'un </a:t>
            </a:r>
            <a:r>
              <a:rPr lang="fr-CA" dirty="0">
                <a:latin typeface="Dagny OT" panose="020B0504020201020104" pitchFamily="34" charset="0"/>
              </a:rPr>
              <a:t>regroupement</a:t>
            </a:r>
            <a:r>
              <a:rPr lang="fr-CA" sz="2400" noProof="0" dirty="0">
                <a:latin typeface="Dagny OT" panose="020B0504020201020104" pitchFamily="34" charset="0"/>
              </a:rPr>
              <a:t>?</a:t>
            </a:r>
          </a:p>
          <a:p>
            <a:pPr marL="0" indent="0" algn="l">
              <a:lnSpc>
                <a:spcPct val="100000"/>
              </a:lnSpc>
              <a:buSzPct val="100000"/>
              <a:buNone/>
            </a:pPr>
            <a:endParaRPr lang="fr-CA" sz="100" b="1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Regroupement fantôme</a:t>
            </a:r>
            <a:br>
              <a:rPr lang="fr-CA" b="1" noProof="0" dirty="0">
                <a:latin typeface="Dagny OT" panose="020B0504020201020104" pitchFamily="34" charset="0"/>
              </a:rPr>
            </a:br>
            <a:r>
              <a:rPr lang="fr-CA" noProof="0" dirty="0">
                <a:latin typeface="Dagny OT" panose="020B0504020201020104" pitchFamily="34" charset="0"/>
              </a:rPr>
              <a:t>La plupart des méthodes crée des groupes, </a:t>
            </a:r>
            <a:r>
              <a:rPr lang="fr-CA" dirty="0">
                <a:latin typeface="Dagny OT" panose="020B0504020201020104" pitchFamily="34" charset="0"/>
              </a:rPr>
              <a:t>même </a:t>
            </a:r>
            <a:r>
              <a:rPr lang="fr-CA" dirty="0" smtClean="0">
                <a:latin typeface="Dagny OT" panose="020B0504020201020104" pitchFamily="34" charset="0"/>
              </a:rPr>
              <a:t>s'il n'y </a:t>
            </a:r>
            <a:r>
              <a:rPr lang="fr-CA" dirty="0">
                <a:latin typeface="Dagny OT" panose="020B0504020201020104" pitchFamily="34" charset="0"/>
              </a:rPr>
              <a:t>en a aucun dans les données.</a:t>
            </a:r>
            <a:endParaRPr lang="fr-CA" sz="2400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endParaRPr lang="fr-CA" sz="100" b="1" noProof="0" dirty="0">
              <a:latin typeface="Dagny OT" panose="020B0504020201020104" pitchFamily="3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fr-CA" b="1" noProof="0" dirty="0">
                <a:latin typeface="Dagny OT" panose="020B0504020201020104" pitchFamily="34" charset="0"/>
              </a:rPr>
              <a:t>Rationalisation </a:t>
            </a:r>
            <a:r>
              <a:rPr lang="fr-CA" b="1" i="1" noProof="0" dirty="0">
                <a:latin typeface="Dagny OT" panose="020B0504020201020104" pitchFamily="34" charset="0"/>
              </a:rPr>
              <a:t>a posteriori</a:t>
            </a:r>
            <a:r>
              <a:rPr lang="fr-CA" b="1" noProof="0" dirty="0">
                <a:latin typeface="Dagny OT" panose="020B0504020201020104" pitchFamily="34" charset="0"/>
              </a:rPr>
              <a:t/>
            </a:r>
            <a:br>
              <a:rPr lang="fr-CA" b="1" noProof="0" dirty="0">
                <a:latin typeface="Dagny OT" panose="020B0504020201020104" pitchFamily="34" charset="0"/>
              </a:rPr>
            </a:br>
            <a:r>
              <a:rPr lang="fr-CA" noProof="0" dirty="0">
                <a:latin typeface="Dagny OT" panose="020B0504020201020104" pitchFamily="34" charset="0"/>
              </a:rPr>
              <a:t>Après la création des groupes, il est tentant </a:t>
            </a:r>
            <a:r>
              <a:rPr lang="fr-CA" noProof="0" dirty="0" smtClean="0">
                <a:latin typeface="Dagny OT" panose="020B0504020201020104" pitchFamily="34" charset="0"/>
              </a:rPr>
              <a:t>d'essayer </a:t>
            </a:r>
            <a:r>
              <a:rPr lang="fr-CA" noProof="0" dirty="0">
                <a:latin typeface="Dagny OT" panose="020B0504020201020104" pitchFamily="34" charset="0"/>
              </a:rPr>
              <a:t>de les « expliquer »</a:t>
            </a:r>
            <a:r>
              <a:rPr lang="fr-CA" sz="2400" noProof="0" dirty="0">
                <a:latin typeface="Dagny OT" panose="020B05040202010201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34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5DD54-6410-7747-8F2A-4D2A1FC5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ProcessUS</a:t>
            </a:r>
            <a:endParaRPr lang="fr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21653-D6BF-1348-953E-E1E244C1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fr-CA" dirty="0"/>
              <a:t>Cette histoire procure un excellent exemple du processus </a:t>
            </a:r>
            <a:r>
              <a:rPr lang="fr-CA" dirty="0" smtClean="0"/>
              <a:t>d'exploration </a:t>
            </a:r>
            <a:r>
              <a:rPr lang="fr-CA" dirty="0"/>
              <a:t>des données, du début à la fin </a:t>
            </a:r>
            <a:r>
              <a:rPr lang="fr-CA" noProof="0" dirty="0"/>
              <a:t>:</a:t>
            </a:r>
          </a:p>
          <a:p>
            <a:pPr marL="1200150" lvl="1" indent="-514350">
              <a:lnSpc>
                <a:spcPct val="100000"/>
              </a:lnSpc>
              <a:buFont typeface="+mj-lt"/>
              <a:buAutoNum type="arabicPeriod"/>
            </a:pPr>
            <a:r>
              <a:rPr lang="fr-CA" b="1" noProof="0" dirty="0">
                <a:latin typeface="Helvetica" pitchFamily="2" charset="0"/>
              </a:rPr>
              <a:t>recueillir</a:t>
            </a:r>
            <a:r>
              <a:rPr lang="fr-CA" noProof="0" dirty="0"/>
              <a:t> des données;</a:t>
            </a:r>
            <a:endParaRPr lang="fr-CA" sz="1000" noProof="0" dirty="0"/>
          </a:p>
          <a:p>
            <a:pPr marL="1200150" lvl="1" indent="-514350">
              <a:lnSpc>
                <a:spcPct val="100000"/>
              </a:lnSpc>
              <a:buFont typeface="+mj-lt"/>
              <a:buAutoNum type="arabicPeriod"/>
            </a:pPr>
            <a:r>
              <a:rPr lang="fr-CA" dirty="0"/>
              <a:t>recueillir</a:t>
            </a:r>
            <a:r>
              <a:rPr lang="fr-CA" noProof="0" dirty="0"/>
              <a:t> </a:t>
            </a:r>
            <a:r>
              <a:rPr lang="fr-CA" b="1" dirty="0" smtClean="0">
                <a:latin typeface="Helvetica" pitchFamily="2" charset="0"/>
              </a:rPr>
              <a:t>d'autres </a:t>
            </a:r>
            <a:r>
              <a:rPr lang="fr-CA" b="1" dirty="0">
                <a:latin typeface="Helvetica" pitchFamily="2" charset="0"/>
              </a:rPr>
              <a:t>données</a:t>
            </a:r>
            <a:r>
              <a:rPr lang="fr-CA" dirty="0">
                <a:latin typeface="Helvetica" pitchFamily="2" charset="0"/>
              </a:rPr>
              <a:t>, </a:t>
            </a:r>
            <a:r>
              <a:rPr lang="fr-CA" b="1" dirty="0">
                <a:latin typeface="Helvetica" pitchFamily="2" charset="0"/>
              </a:rPr>
              <a:t>légèrement meilleures</a:t>
            </a:r>
            <a:r>
              <a:rPr lang="fr-CA" noProof="0" dirty="0">
                <a:latin typeface="Helvetica" pitchFamily="2" charset="0"/>
              </a:rPr>
              <a:t> </a:t>
            </a:r>
            <a:r>
              <a:rPr lang="fr-CA" dirty="0">
                <a:latin typeface="Helvetica" pitchFamily="2" charset="0"/>
              </a:rPr>
              <a:t>et</a:t>
            </a:r>
            <a:r>
              <a:rPr lang="fr-CA" noProof="0" dirty="0"/>
              <a:t> </a:t>
            </a:r>
            <a:r>
              <a:rPr lang="fr-CA" b="1" noProof="0" dirty="0">
                <a:latin typeface="Helvetica" pitchFamily="2" charset="0"/>
              </a:rPr>
              <a:t>différentes</a:t>
            </a:r>
            <a:r>
              <a:rPr lang="fr-CA" noProof="0" dirty="0">
                <a:latin typeface="Helvetica" pitchFamily="2" charset="0"/>
              </a:rPr>
              <a:t>;</a:t>
            </a:r>
            <a:endParaRPr lang="fr-CA" sz="1000" noProof="0" dirty="0"/>
          </a:p>
          <a:p>
            <a:pPr marL="1200150" lvl="1" indent="-514350">
              <a:lnSpc>
                <a:spcPct val="100000"/>
              </a:lnSpc>
              <a:buFont typeface="+mj-lt"/>
              <a:buAutoNum type="arabicPeriod"/>
            </a:pPr>
            <a:r>
              <a:rPr lang="fr-CA" noProof="0" dirty="0"/>
              <a:t>recueillir </a:t>
            </a:r>
            <a:r>
              <a:rPr lang="fr-CA" b="1" dirty="0">
                <a:latin typeface="Helvetica" pitchFamily="2" charset="0"/>
              </a:rPr>
              <a:t>encore </a:t>
            </a:r>
            <a:r>
              <a:rPr lang="fr-CA" b="1" dirty="0" smtClean="0">
                <a:latin typeface="Helvetica" pitchFamily="2" charset="0"/>
              </a:rPr>
              <a:t>d'autres</a:t>
            </a:r>
            <a:r>
              <a:rPr lang="fr-CA" b="1" noProof="0" dirty="0" smtClean="0">
                <a:latin typeface="Helvetica" pitchFamily="2" charset="0"/>
              </a:rPr>
              <a:t> </a:t>
            </a:r>
            <a:r>
              <a:rPr lang="fr-CA" noProof="0" dirty="0"/>
              <a:t>données;</a:t>
            </a:r>
            <a:endParaRPr lang="fr-CA" sz="1000" noProof="0" dirty="0"/>
          </a:p>
          <a:p>
            <a:pPr marL="1200150" lvl="1" indent="-514350">
              <a:lnSpc>
                <a:spcPct val="100000"/>
              </a:lnSpc>
              <a:buFont typeface="+mj-lt"/>
              <a:buAutoNum type="arabicPeriod"/>
            </a:pPr>
            <a:r>
              <a:rPr lang="fr-CA" noProof="0" dirty="0"/>
              <a:t>déterminer la technique </a:t>
            </a:r>
            <a:r>
              <a:rPr lang="fr-CA" noProof="0" dirty="0" smtClean="0"/>
              <a:t>d'exploration </a:t>
            </a:r>
            <a:r>
              <a:rPr lang="fr-CA" noProof="0" dirty="0"/>
              <a:t>des données qui </a:t>
            </a:r>
            <a:r>
              <a:rPr lang="fr-CA" b="1" dirty="0">
                <a:latin typeface="Helvetica" pitchFamily="2" charset="0"/>
              </a:rPr>
              <a:t>conviendrait</a:t>
            </a:r>
            <a:r>
              <a:rPr lang="fr-CA" noProof="0" dirty="0"/>
              <a:t> </a:t>
            </a:r>
            <a:r>
              <a:rPr lang="fr-CA" dirty="0"/>
              <a:t>aux renseignements recherchés </a:t>
            </a:r>
            <a:r>
              <a:rPr lang="fr-CA" noProof="0" dirty="0"/>
              <a:t>(regroupement);</a:t>
            </a:r>
            <a:endParaRPr lang="fr-CA" sz="1000" noProof="0" dirty="0"/>
          </a:p>
          <a:p>
            <a:pPr marL="1200150" lvl="1" indent="-514350">
              <a:lnSpc>
                <a:spcPct val="100000"/>
              </a:lnSpc>
              <a:buFont typeface="+mj-lt"/>
              <a:buAutoNum type="arabicPeriod"/>
            </a:pPr>
            <a:r>
              <a:rPr lang="fr-CA" b="1" dirty="0">
                <a:latin typeface="Helvetica" pitchFamily="2" charset="0"/>
              </a:rPr>
              <a:t>v</a:t>
            </a:r>
            <a:r>
              <a:rPr lang="fr-CA" b="1" noProof="0" dirty="0" err="1">
                <a:latin typeface="Helvetica" pitchFamily="2" charset="0"/>
              </a:rPr>
              <a:t>alider</a:t>
            </a:r>
            <a:r>
              <a:rPr lang="fr-CA" noProof="0" dirty="0"/>
              <a:t> </a:t>
            </a:r>
            <a:r>
              <a:rPr lang="fr-CA" dirty="0"/>
              <a:t>les résultats de </a:t>
            </a:r>
            <a:r>
              <a:rPr lang="fr-CA" dirty="0" smtClean="0"/>
              <a:t>l'analyse</a:t>
            </a:r>
            <a:r>
              <a:rPr lang="fr-CA" dirty="0"/>
              <a:t>.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21891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18" y="1006426"/>
            <a:ext cx="5584785" cy="49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" b="1069"/>
          <a:stretch/>
        </p:blipFill>
        <p:spPr>
          <a:xfrm>
            <a:off x="3263418" y="1003143"/>
            <a:ext cx="5584785" cy="49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ea typeface="Charter Roman" charset="0"/>
                <a:cs typeface="Charter Roman" charset="0"/>
              </a:rPr>
              <a:t>ExEmple</a:t>
            </a:r>
            <a:r>
              <a:rPr lang="fr-CA" dirty="0">
                <a:ea typeface="Charter Roman" charset="0"/>
                <a:cs typeface="Charter Roman" charset="0"/>
              </a:rPr>
              <a:t> : Iris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200" noProof="0" dirty="0"/>
              <a:t>REGROUPEMENT</a:t>
            </a:r>
            <a:endParaRPr lang="fr-CA" noProof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836C39-FA96-C045-9840-ACADFFE81053}"/>
              </a:ext>
            </a:extLst>
          </p:cNvPr>
          <p:cNvSpPr/>
          <p:nvPr/>
        </p:nvSpPr>
        <p:spPr>
          <a:xfrm>
            <a:off x="870346" y="5531144"/>
            <a:ext cx="10451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« Il </a:t>
            </a:r>
            <a:r>
              <a:rPr lang="fr-CA" dirty="0" smtClean="0">
                <a:solidFill>
                  <a:schemeClr val="bg1"/>
                </a:solidFill>
                <a:latin typeface="Dagny OT" panose="020B0504020201020104" pitchFamily="34" charset="0"/>
              </a:rPr>
              <a:t>n'est </a:t>
            </a:r>
            <a:r>
              <a:rPr lang="fr-CA" dirty="0">
                <a:solidFill>
                  <a:schemeClr val="bg1"/>
                </a:solidFill>
                <a:latin typeface="Dagny OT" panose="020B0504020201020104" pitchFamily="34" charset="0"/>
              </a:rPr>
              <a:t>pas nécessaire que les étudiants en science des données soient jardiniers, mais ça aide. »</a:t>
            </a:r>
          </a:p>
          <a:p>
            <a:pPr algn="r"/>
            <a:r>
              <a:rPr lang="fr-CA" sz="1200" dirty="0">
                <a:solidFill>
                  <a:schemeClr val="bg1"/>
                </a:solidFill>
                <a:latin typeface="Dagny OT" panose="020B0504020201020104" pitchFamily="34" charset="0"/>
                <a:cs typeface="Helvetica" panose="020B0604020202020204" pitchFamily="34" charset="0"/>
              </a:rPr>
              <a:t>(anonyme) </a:t>
            </a:r>
          </a:p>
        </p:txBody>
      </p:sp>
    </p:spTree>
    <p:extLst>
      <p:ext uri="{BB962C8B-B14F-4D97-AF65-F5344CB8AC3E}">
        <p14:creationId xmlns:p14="http://schemas.microsoft.com/office/powerpoint/2010/main" val="13094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ExEmple</a:t>
            </a:r>
            <a:r>
              <a:rPr lang="fr-CA" noProof="0" dirty="0"/>
              <a:t> – ENSEMBLE DE DONNÉES DE </a:t>
            </a:r>
            <a:r>
              <a:rPr lang="fr-CA" noProof="0" dirty="0" smtClean="0"/>
              <a:t>L'Iris</a:t>
            </a:r>
            <a:endParaRPr lang="fr-CA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7009311" cy="414076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CA" noProof="0" dirty="0" smtClean="0"/>
              <a:t>L'iris </a:t>
            </a:r>
            <a:r>
              <a:rPr lang="fr-CA" noProof="0" dirty="0"/>
              <a:t>est un genre de plante à fleur voyante.</a:t>
            </a:r>
          </a:p>
          <a:p>
            <a:pPr algn="just"/>
            <a:endParaRPr lang="fr-CA" sz="1000" noProof="0" dirty="0"/>
          </a:p>
          <a:p>
            <a:pPr algn="just"/>
            <a:r>
              <a:rPr lang="fr-CA" noProof="0" dirty="0" smtClean="0"/>
              <a:t>L'ensemble </a:t>
            </a:r>
            <a:r>
              <a:rPr lang="fr-CA" noProof="0" dirty="0"/>
              <a:t>de données de </a:t>
            </a:r>
            <a:r>
              <a:rPr lang="fr-CA" noProof="0" dirty="0" smtClean="0"/>
              <a:t>l'iris </a:t>
            </a:r>
            <a:r>
              <a:rPr lang="fr-CA" noProof="0" dirty="0"/>
              <a:t>de Fisher contient 150 observations regroupées sous </a:t>
            </a:r>
            <a:r>
              <a:rPr lang="fr-CA" noProof="0" dirty="0" smtClean="0"/>
              <a:t>cinq </a:t>
            </a:r>
            <a:r>
              <a:rPr lang="fr-CA" noProof="0" dirty="0"/>
              <a:t>attributs pour les spécimens recueillis par Anderson, la plupart dans un pâturage de la Gaspésie dans les années 1930 :</a:t>
            </a:r>
          </a:p>
          <a:p>
            <a:pPr lvl="1" algn="just">
              <a:buFont typeface="Wingdings" charset="2"/>
              <a:buChar char="§"/>
            </a:pPr>
            <a:r>
              <a:rPr lang="fr-CA" b="1" noProof="0" dirty="0">
                <a:latin typeface="Helvetica" pitchFamily="2" charset="0"/>
              </a:rPr>
              <a:t>largeur des pétales</a:t>
            </a:r>
            <a:endParaRPr lang="fr-CA" noProof="0" dirty="0"/>
          </a:p>
          <a:p>
            <a:pPr lvl="1" algn="just">
              <a:buFont typeface="Wingdings" charset="2"/>
              <a:buChar char="§"/>
            </a:pPr>
            <a:r>
              <a:rPr lang="fr-CA" b="1" noProof="0" dirty="0">
                <a:latin typeface="Helvetica" pitchFamily="2" charset="0"/>
              </a:rPr>
              <a:t>longueur des pétales</a:t>
            </a:r>
            <a:endParaRPr lang="fr-CA" noProof="0" dirty="0"/>
          </a:p>
          <a:p>
            <a:pPr lvl="1" algn="just">
              <a:buFont typeface="Wingdings" charset="2"/>
              <a:buChar char="§"/>
            </a:pPr>
            <a:r>
              <a:rPr lang="fr-CA" b="1" noProof="0" dirty="0">
                <a:latin typeface="Helvetica" pitchFamily="2" charset="0"/>
              </a:rPr>
              <a:t>largeur du sépale</a:t>
            </a:r>
            <a:endParaRPr lang="fr-CA" noProof="0" dirty="0"/>
          </a:p>
          <a:p>
            <a:pPr lvl="1" algn="just">
              <a:buFont typeface="Wingdings" charset="2"/>
              <a:buChar char="§"/>
            </a:pPr>
            <a:r>
              <a:rPr lang="fr-CA" b="1" noProof="0" dirty="0">
                <a:latin typeface="Helvetica" pitchFamily="2" charset="0"/>
              </a:rPr>
              <a:t>longueur du sépale</a:t>
            </a:r>
          </a:p>
          <a:p>
            <a:pPr lvl="1" algn="just">
              <a:buFont typeface="Wingdings" charset="2"/>
              <a:buChar char="§"/>
            </a:pPr>
            <a:r>
              <a:rPr lang="fr-CA" b="1" noProof="0" dirty="0">
                <a:latin typeface="Helvetica" pitchFamily="2" charset="0"/>
              </a:rPr>
              <a:t>espèces</a:t>
            </a:r>
            <a:endParaRPr lang="fr-CA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6B692A-9E06-3341-AE5D-CDD2F0349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04" y="2219559"/>
            <a:ext cx="3761704" cy="4062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3CF5E5-7A3F-EE43-B1C2-34C8638865B0}"/>
              </a:ext>
            </a:extLst>
          </p:cNvPr>
          <p:cNvSpPr/>
          <p:nvPr/>
        </p:nvSpPr>
        <p:spPr>
          <a:xfrm>
            <a:off x="3635829" y="0"/>
            <a:ext cx="8556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0"/>
              </a:rPr>
              <a:t>[</a:t>
            </a:r>
            <a:r>
              <a:rPr lang="en-US" dirty="0">
                <a:latin typeface="Dagny OT" panose="020B0504020201020104" pitchFamily="34" charset="0"/>
                <a:hlinkClick r:id="rId4"/>
              </a:rPr>
              <a:t>http://</a:t>
            </a:r>
            <a:r>
              <a:rPr lang="en-US" dirty="0" err="1">
                <a:latin typeface="Dagny OT" panose="020B0504020201020104" pitchFamily="34" charset="0"/>
                <a:hlinkClick r:id="rId4"/>
              </a:rPr>
              <a:t>blog.kaggle.com</a:t>
            </a:r>
            <a:r>
              <a:rPr lang="en-US" dirty="0">
                <a:latin typeface="Dagny OT" panose="020B0504020201020104" pitchFamily="34" charset="0"/>
                <a:hlinkClick r:id="rId4"/>
              </a:rPr>
              <a:t>/</a:t>
            </a:r>
            <a:r>
              <a:rPr lang="en-US" dirty="0" err="1">
                <a:latin typeface="Dagny OT" panose="020B0504020201020104" pitchFamily="34" charset="0"/>
                <a:hlinkClick r:id="rId4"/>
              </a:rPr>
              <a:t>wp</a:t>
            </a:r>
            <a:r>
              <a:rPr lang="en-US" dirty="0">
                <a:latin typeface="Dagny OT" panose="020B0504020201020104" pitchFamily="34" charset="0"/>
                <a:hlinkClick r:id="rId4"/>
              </a:rPr>
              <a:t>-content/uploads/2015/04/</a:t>
            </a:r>
            <a:r>
              <a:rPr lang="en-US" dirty="0" err="1">
                <a:latin typeface="Dagny OT" panose="020B0504020201020104" pitchFamily="34" charset="0"/>
                <a:hlinkClick r:id="rId4"/>
              </a:rPr>
              <a:t>iris_petal_sepal.png</a:t>
            </a:r>
            <a:r>
              <a:rPr lang="en-US" dirty="0">
                <a:latin typeface="Dagny OT" panose="020B05040202010201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277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32B9760-5637-DD49-BF73-EE64CDF03B84}"/>
              </a:ext>
            </a:extLst>
          </p:cNvPr>
          <p:cNvSpPr/>
          <p:nvPr/>
        </p:nvSpPr>
        <p:spPr>
          <a:xfrm>
            <a:off x="8187515" y="6128639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PC1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B3B9108-A8F3-BC4D-94F1-22A0DFB8455B}"/>
              </a:ext>
            </a:extLst>
          </p:cNvPr>
          <p:cNvSpPr/>
          <p:nvPr/>
        </p:nvSpPr>
        <p:spPr>
          <a:xfrm>
            <a:off x="3347092" y="1919615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PC2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9B4D41C-F317-9B45-A361-CA3EE3D786F5}"/>
              </a:ext>
            </a:extLst>
          </p:cNvPr>
          <p:cNvSpPr/>
          <p:nvPr/>
        </p:nvSpPr>
        <p:spPr>
          <a:xfrm>
            <a:off x="4689134" y="1850791"/>
            <a:ext cx="28137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Dagny OT" panose="020B0504020201020104" pitchFamily="34" charset="0"/>
                <a:cs typeface="Helvetica" panose="020B0604020202020204" pitchFamily="34" charset="0"/>
              </a:rPr>
              <a:t>Classification des iris</a:t>
            </a:r>
          </a:p>
          <a:p>
            <a:pPr algn="ctr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3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32B9760-5637-DD49-BF73-EE64CDF03B84}"/>
              </a:ext>
            </a:extLst>
          </p:cNvPr>
          <p:cNvSpPr/>
          <p:nvPr/>
        </p:nvSpPr>
        <p:spPr>
          <a:xfrm>
            <a:off x="8187515" y="6128639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PC1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B3B9108-A8F3-BC4D-94F1-22A0DFB8455B}"/>
              </a:ext>
            </a:extLst>
          </p:cNvPr>
          <p:cNvSpPr/>
          <p:nvPr/>
        </p:nvSpPr>
        <p:spPr>
          <a:xfrm>
            <a:off x="3347092" y="1919615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PC2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9B4D41C-F317-9B45-A361-CA3EE3D786F5}"/>
              </a:ext>
            </a:extLst>
          </p:cNvPr>
          <p:cNvSpPr/>
          <p:nvPr/>
        </p:nvSpPr>
        <p:spPr>
          <a:xfrm>
            <a:off x="4689134" y="1850791"/>
            <a:ext cx="2813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Dagny OT" panose="020B0504020201020104" pitchFamily="34" charset="0"/>
                <a:cs typeface="Helvetica" panose="020B0604020202020204" pitchFamily="34" charset="0"/>
              </a:rPr>
              <a:t>2 </a:t>
            </a:r>
            <a:r>
              <a:rPr lang="en-CA" b="1" dirty="0" err="1">
                <a:latin typeface="Dagny OT" panose="020B0504020201020104" pitchFamily="34" charset="0"/>
                <a:cs typeface="Helvetica" panose="020B0604020202020204" pitchFamily="34" charset="0"/>
              </a:rPr>
              <a:t>groupes</a:t>
            </a:r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4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32B9760-5637-DD49-BF73-EE64CDF03B84}"/>
              </a:ext>
            </a:extLst>
          </p:cNvPr>
          <p:cNvSpPr/>
          <p:nvPr/>
        </p:nvSpPr>
        <p:spPr>
          <a:xfrm>
            <a:off x="8187515" y="6128639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PC1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B3B9108-A8F3-BC4D-94F1-22A0DFB8455B}"/>
              </a:ext>
            </a:extLst>
          </p:cNvPr>
          <p:cNvSpPr/>
          <p:nvPr/>
        </p:nvSpPr>
        <p:spPr>
          <a:xfrm>
            <a:off x="3347092" y="1919615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PC2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9B4D41C-F317-9B45-A361-CA3EE3D786F5}"/>
              </a:ext>
            </a:extLst>
          </p:cNvPr>
          <p:cNvSpPr/>
          <p:nvPr/>
        </p:nvSpPr>
        <p:spPr>
          <a:xfrm>
            <a:off x="4689134" y="1850791"/>
            <a:ext cx="2813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Dagny OT" panose="020B0504020201020104" pitchFamily="34" charset="0"/>
                <a:cs typeface="Helvetica" panose="020B0604020202020204" pitchFamily="34" charset="0"/>
              </a:rPr>
              <a:t>3 </a:t>
            </a:r>
            <a:r>
              <a:rPr lang="en-CA" b="1" dirty="0" err="1">
                <a:latin typeface="Dagny OT" panose="020B0504020201020104" pitchFamily="34" charset="0"/>
                <a:cs typeface="Helvetica" panose="020B0604020202020204" pitchFamily="34" charset="0"/>
              </a:rPr>
              <a:t>groupes</a:t>
            </a:r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3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32B9760-5637-DD49-BF73-EE64CDF03B84}"/>
              </a:ext>
            </a:extLst>
          </p:cNvPr>
          <p:cNvSpPr/>
          <p:nvPr/>
        </p:nvSpPr>
        <p:spPr>
          <a:xfrm>
            <a:off x="8187515" y="6128639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PC1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B3B9108-A8F3-BC4D-94F1-22A0DFB8455B}"/>
              </a:ext>
            </a:extLst>
          </p:cNvPr>
          <p:cNvSpPr/>
          <p:nvPr/>
        </p:nvSpPr>
        <p:spPr>
          <a:xfrm>
            <a:off x="3347092" y="1919615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PC2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9B4D41C-F317-9B45-A361-CA3EE3D786F5}"/>
              </a:ext>
            </a:extLst>
          </p:cNvPr>
          <p:cNvSpPr/>
          <p:nvPr/>
        </p:nvSpPr>
        <p:spPr>
          <a:xfrm>
            <a:off x="4689134" y="1850791"/>
            <a:ext cx="2813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Dagny OT" panose="020B0504020201020104" pitchFamily="34" charset="0"/>
                <a:cs typeface="Helvetica" panose="020B0604020202020204" pitchFamily="34" charset="0"/>
              </a:rPr>
              <a:t>4 </a:t>
            </a:r>
            <a:r>
              <a:rPr lang="en-CA" b="1" dirty="0" err="1">
                <a:latin typeface="Dagny OT" panose="020B0504020201020104" pitchFamily="34" charset="0"/>
                <a:cs typeface="Helvetica" panose="020B0604020202020204" pitchFamily="34" charset="0"/>
              </a:rPr>
              <a:t>groupes</a:t>
            </a:r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32B9760-5637-DD49-BF73-EE64CDF03B84}"/>
              </a:ext>
            </a:extLst>
          </p:cNvPr>
          <p:cNvSpPr/>
          <p:nvPr/>
        </p:nvSpPr>
        <p:spPr>
          <a:xfrm>
            <a:off x="8187515" y="6128639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PC1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B3B9108-A8F3-BC4D-94F1-22A0DFB8455B}"/>
              </a:ext>
            </a:extLst>
          </p:cNvPr>
          <p:cNvSpPr/>
          <p:nvPr/>
        </p:nvSpPr>
        <p:spPr>
          <a:xfrm>
            <a:off x="3347092" y="1919615"/>
            <a:ext cx="657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cs typeface="Helvetica" panose="020B0604020202020204" pitchFamily="34" charset="0"/>
              </a:rPr>
              <a:t>PC2</a:t>
            </a:r>
          </a:p>
          <a:p>
            <a:pPr algn="just"/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9B4D41C-F317-9B45-A361-CA3EE3D786F5}"/>
              </a:ext>
            </a:extLst>
          </p:cNvPr>
          <p:cNvSpPr/>
          <p:nvPr/>
        </p:nvSpPr>
        <p:spPr>
          <a:xfrm>
            <a:off x="4689134" y="1850791"/>
            <a:ext cx="2813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Dagny OT" panose="020B0504020201020104" pitchFamily="34" charset="0"/>
                <a:cs typeface="Helvetica" panose="020B0604020202020204" pitchFamily="34" charset="0"/>
              </a:rPr>
              <a:t>15 </a:t>
            </a:r>
            <a:r>
              <a:rPr lang="en-CA" b="1" dirty="0" err="1">
                <a:latin typeface="Dagny OT" panose="020B0504020201020104" pitchFamily="34" charset="0"/>
                <a:cs typeface="Helvetica" panose="020B0604020202020204" pitchFamily="34" charset="0"/>
              </a:rPr>
              <a:t>groupes</a:t>
            </a:r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50" y="2181225"/>
            <a:ext cx="4323699" cy="4140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149B9C-2F89-2F43-9DCE-634AB798531F}"/>
              </a:ext>
            </a:extLst>
          </p:cNvPr>
          <p:cNvSpPr/>
          <p:nvPr/>
        </p:nvSpPr>
        <p:spPr>
          <a:xfrm rot="16200000">
            <a:off x="1823697" y="4603012"/>
            <a:ext cx="369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5 groupes (1 doublon)</a:t>
            </a:r>
          </a:p>
          <a:p>
            <a:pPr algn="just"/>
            <a:endParaRPr lang="fr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5DD54-6410-7747-8F2A-4D2A1FC5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ProcessUS</a:t>
            </a:r>
            <a:endParaRPr lang="fr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21653-D6BF-1348-953E-E1E244C1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CA" dirty="0"/>
              <a:t>Cette histoire procure un excellent exemple du processus </a:t>
            </a:r>
            <a:r>
              <a:rPr lang="fr-CA" dirty="0" smtClean="0"/>
              <a:t>d'exploration </a:t>
            </a:r>
            <a:r>
              <a:rPr lang="fr-CA" dirty="0"/>
              <a:t>des données, du début à la fin </a:t>
            </a:r>
            <a:r>
              <a:rPr lang="fr-CA" noProof="0" dirty="0">
                <a:latin typeface="Dagny OT" panose="020B0504020201020104" pitchFamily="34" charset="0"/>
              </a:rPr>
              <a:t>(suite) :</a:t>
            </a:r>
          </a:p>
          <a:p>
            <a:pPr marL="1200150" lvl="1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fr-CA" b="1" noProof="0" dirty="0">
                <a:latin typeface="Dagny OT" panose="020B0504020201020104" pitchFamily="34" charset="0"/>
              </a:rPr>
              <a:t>examiner</a:t>
            </a:r>
            <a:r>
              <a:rPr lang="fr-CA" noProof="0" dirty="0">
                <a:latin typeface="Dagny OT" panose="020B0504020201020104" pitchFamily="34" charset="0"/>
              </a:rPr>
              <a:t> les résultats et faire ressortir </a:t>
            </a:r>
            <a:r>
              <a:rPr lang="fr-CA" dirty="0">
                <a:latin typeface="Dagny OT" panose="020B0504020201020104" pitchFamily="34" charset="0"/>
              </a:rPr>
              <a:t>les résultats véritablement intéressants</a:t>
            </a:r>
            <a:r>
              <a:rPr lang="fr-CA" noProof="0" dirty="0">
                <a:latin typeface="Dagny OT" panose="020B0504020201020104" pitchFamily="34" charset="0"/>
              </a:rPr>
              <a:t>;</a:t>
            </a:r>
            <a:endParaRPr lang="fr-CA" sz="1000" b="1" noProof="0" dirty="0">
              <a:latin typeface="Dagny OT" panose="020B0504020201020104" pitchFamily="34" charset="0"/>
            </a:endParaRPr>
          </a:p>
          <a:p>
            <a:pPr marL="1200150" lvl="1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fr-CA" noProof="0" dirty="0">
                <a:latin typeface="Dagny OT" panose="020B0504020201020104" pitchFamily="34" charset="0"/>
              </a:rPr>
              <a:t>analyser </a:t>
            </a:r>
            <a:r>
              <a:rPr lang="fr-CA" b="1" noProof="0" dirty="0">
                <a:latin typeface="Dagny OT" panose="020B0504020201020104" pitchFamily="34" charset="0"/>
              </a:rPr>
              <a:t>davantage</a:t>
            </a:r>
            <a:r>
              <a:rPr lang="fr-CA" noProof="0" dirty="0">
                <a:latin typeface="Dagny OT" panose="020B0504020201020104" pitchFamily="34" charset="0"/>
              </a:rPr>
              <a:t> les résultats intéressants et utiliser ces résultats pour résoudre le problème original;</a:t>
            </a:r>
            <a:endParaRPr lang="fr-CA" sz="1000" noProof="0" dirty="0">
              <a:latin typeface="Dagny OT" panose="020B0504020201020104" pitchFamily="34" charset="0"/>
            </a:endParaRPr>
          </a:p>
          <a:p>
            <a:pPr marL="1200150" lvl="1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fr-CA" noProof="0" dirty="0">
                <a:latin typeface="Dagny OT" panose="020B0504020201020104" pitchFamily="34" charset="0"/>
              </a:rPr>
              <a:t>utiliser les données pour </a:t>
            </a:r>
            <a:r>
              <a:rPr lang="fr-CA" b="1" dirty="0">
                <a:latin typeface="Dagny OT" panose="020B0504020201020104" pitchFamily="34" charset="0"/>
              </a:rPr>
              <a:t>améliorer les autres aspects</a:t>
            </a:r>
            <a:r>
              <a:rPr lang="fr-CA" noProof="0" dirty="0">
                <a:latin typeface="Dagny OT" panose="020B0504020201020104" pitchFamily="34" charset="0"/>
              </a:rPr>
              <a:t> </a:t>
            </a:r>
            <a:r>
              <a:rPr lang="fr-CA" dirty="0">
                <a:latin typeface="Dagny OT" panose="020B0504020201020104" pitchFamily="34" charset="0"/>
              </a:rPr>
              <a:t>de son profil;</a:t>
            </a:r>
            <a:endParaRPr lang="fr-CA" sz="1000" noProof="0" dirty="0">
              <a:latin typeface="Dagny OT" panose="020B0504020201020104" pitchFamily="34" charset="0"/>
            </a:endParaRPr>
          </a:p>
          <a:p>
            <a:pPr marL="1200150" lvl="1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fr-CA" noProof="0" dirty="0">
                <a:latin typeface="Dagny OT" panose="020B0504020201020104" pitchFamily="34" charset="0"/>
              </a:rPr>
              <a:t>attendre et récolter les bénéfices de </a:t>
            </a:r>
            <a:r>
              <a:rPr lang="fr-CA" noProof="0" dirty="0" smtClean="0">
                <a:latin typeface="Dagny OT" panose="020B0504020201020104" pitchFamily="34" charset="0"/>
              </a:rPr>
              <a:t>l'exploration </a:t>
            </a:r>
            <a:r>
              <a:rPr lang="fr-CA" noProof="0" dirty="0">
                <a:latin typeface="Dagny OT" panose="020B0504020201020104" pitchFamily="34" charset="0"/>
              </a:rPr>
              <a:t>des données?</a:t>
            </a:r>
          </a:p>
        </p:txBody>
      </p:sp>
    </p:spTree>
    <p:extLst>
      <p:ext uri="{BB962C8B-B14F-4D97-AF65-F5344CB8AC3E}">
        <p14:creationId xmlns:p14="http://schemas.microsoft.com/office/powerpoint/2010/main" val="390794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latin typeface="Helvetica Light" panose="020B0403020202020204" pitchFamily="34" charset="0"/>
                <a:cs typeface="Helvetica" panose="020B0604020202020204" pitchFamily="34" charset="0"/>
              </a:rPr>
              <a:t>Est-ce que </a:t>
            </a:r>
            <a:r>
              <a:rPr lang="fr-CA" dirty="0" smtClean="0">
                <a:latin typeface="Helvetica Light" panose="020B0403020202020204" pitchFamily="34" charset="0"/>
                <a:cs typeface="Helvetica" panose="020B0604020202020204" pitchFamily="34" charset="0"/>
              </a:rPr>
              <a:t>c'est </a:t>
            </a:r>
            <a:r>
              <a:rPr lang="fr-CA" dirty="0">
                <a:latin typeface="Helvetica Light" panose="020B0403020202020204" pitchFamily="34" charset="0"/>
                <a:cs typeface="Helvetica" panose="020B0604020202020204" pitchFamily="34" charset="0"/>
              </a:rPr>
              <a:t>un </a:t>
            </a:r>
            <a:r>
              <a:rPr lang="fr-CA" b="1" dirty="0">
                <a:latin typeface="Helvetica Light" panose="020B0403020202020204" pitchFamily="34" charset="0"/>
                <a:cs typeface="Helvetica" panose="020B0604020202020204" pitchFamily="34" charset="0"/>
              </a:rPr>
              <a:t>bon</a:t>
            </a:r>
            <a:r>
              <a:rPr lang="fr-CA" dirty="0">
                <a:latin typeface="Helvetica Light" panose="020B0403020202020204" pitchFamily="34" charset="0"/>
                <a:cs typeface="Helvetica" panose="020B0604020202020204" pitchFamily="34" charset="0"/>
              </a:rPr>
              <a:t> modèle de regroupement?</a:t>
            </a:r>
            <a:endParaRPr lang="fr-CA" dirty="0">
              <a:latin typeface="Helvetica Ligh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>
                <a:ea typeface="Charter Roman" charset="0"/>
                <a:cs typeface="Charter Roman" charset="0"/>
              </a:rPr>
              <a:t>RÉfÉrences</a:t>
            </a:r>
            <a:endParaRPr lang="fr-CA" noProof="0" dirty="0">
              <a:ea typeface="Charter Roman" charset="0"/>
              <a:cs typeface="Charter Roman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387842D-FA01-F249-8E1F-9B29F85DE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noProof="0" dirty="0"/>
              <a:t>CLASSIFICATION ET ESTIMATION DE LA VALEUR</a:t>
            </a:r>
          </a:p>
        </p:txBody>
      </p:sp>
    </p:spTree>
    <p:extLst>
      <p:ext uri="{BB962C8B-B14F-4D97-AF65-F5344CB8AC3E}">
        <p14:creationId xmlns:p14="http://schemas.microsoft.com/office/powerpoint/2010/main" val="2410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MATIÈRE SUPPLÉMENTAIRE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A" sz="2000" noProof="0" dirty="0"/>
              <a:t>Regroupement hiérarchique</a:t>
            </a:r>
            <a:br>
              <a:rPr lang="fr-CA" sz="2000" noProof="0" dirty="0"/>
            </a:br>
            <a:r>
              <a:rPr lang="fr-CA" sz="2000" noProof="0" dirty="0">
                <a:hlinkClick r:id="rId2"/>
              </a:rPr>
              <a:t>https://www.data-action-lab.com/wp-content/uploads/2019/03/Hierarchical-Clustering.pdf</a:t>
            </a:r>
            <a:r>
              <a:rPr lang="fr-CA" sz="2000" noProof="0" dirty="0"/>
              <a:t>  </a:t>
            </a:r>
          </a:p>
          <a:p>
            <a:endParaRPr lang="fr-CA" sz="500" noProof="0" dirty="0"/>
          </a:p>
          <a:p>
            <a:r>
              <a:rPr lang="fr-CA" sz="2000" noProof="0" dirty="0" err="1"/>
              <a:t>DBSCAN</a:t>
            </a:r>
            <a:r>
              <a:rPr lang="fr-CA" sz="2000" noProof="0" dirty="0"/>
              <a:t> </a:t>
            </a:r>
            <a:br>
              <a:rPr lang="fr-CA" sz="2000" noProof="0" dirty="0"/>
            </a:br>
            <a:r>
              <a:rPr lang="fr-CA" sz="2000" noProof="0" dirty="0">
                <a:hlinkClick r:id="rId3"/>
              </a:rPr>
              <a:t>https://www.data-action-lab.com/wp-content/uploads/2019/03/Density-Based-Clustering.pdf</a:t>
            </a:r>
            <a:r>
              <a:rPr lang="fr-CA" sz="2000" noProof="0" dirty="0"/>
              <a:t> </a:t>
            </a:r>
          </a:p>
          <a:p>
            <a:pPr algn="just"/>
            <a:endParaRPr lang="fr-CA" sz="500" noProof="0" dirty="0"/>
          </a:p>
          <a:p>
            <a:r>
              <a:rPr lang="fr-CA" sz="2000" noProof="0" dirty="0"/>
              <a:t>Regroupement spectral</a:t>
            </a:r>
            <a:br>
              <a:rPr lang="fr-CA" sz="2000" noProof="0" dirty="0"/>
            </a:br>
            <a:r>
              <a:rPr lang="fr-CA" sz="2000" noProof="0" dirty="0">
                <a:hlinkClick r:id="rId4"/>
              </a:rPr>
              <a:t>https://www.data-action-lab.com/wp-content/uploads/2019/03/Spectral-Clustering.pdf</a:t>
            </a:r>
            <a:r>
              <a:rPr lang="fr-CA" sz="2000" noProof="0" dirty="0"/>
              <a:t> </a:t>
            </a:r>
          </a:p>
          <a:p>
            <a:pPr algn="just"/>
            <a:endParaRPr lang="fr-CA" sz="500" noProof="0" dirty="0"/>
          </a:p>
          <a:p>
            <a:r>
              <a:rPr lang="fr-CA" sz="2000" noProof="0" dirty="0"/>
              <a:t>Cahiers sur les regroupements</a:t>
            </a:r>
            <a:br>
              <a:rPr lang="fr-CA" sz="2000" noProof="0" dirty="0"/>
            </a:br>
            <a:r>
              <a:rPr lang="fr-CA" sz="2000" noProof="0" dirty="0">
                <a:hlinkClick r:id="rId5"/>
              </a:rPr>
              <a:t>https://www.data-action-lab.com/wp-content/uploads/2019/03/ClusteringNotebooks.zip</a:t>
            </a:r>
            <a:endParaRPr lang="fr-CA" sz="2000" noProof="0" dirty="0"/>
          </a:p>
        </p:txBody>
      </p:sp>
    </p:spTree>
    <p:extLst>
      <p:ext uri="{BB962C8B-B14F-4D97-AF65-F5344CB8AC3E}">
        <p14:creationId xmlns:p14="http://schemas.microsoft.com/office/powerpoint/2010/main" val="25118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A" sz="2000" noProof="0" dirty="0">
                <a:hlinkClick r:id="rId2"/>
              </a:rPr>
              <a:t>https://en.wikipedia.org/wiki/Davies–</a:t>
            </a:r>
            <a:r>
              <a:rPr lang="fr-CA" sz="2000" noProof="0" dirty="0" err="1">
                <a:hlinkClick r:id="rId2"/>
              </a:rPr>
              <a:t>Bouldin_index</a:t>
            </a:r>
            <a:r>
              <a:rPr lang="fr-CA" sz="2000" noProof="0" dirty="0"/>
              <a:t> </a:t>
            </a:r>
          </a:p>
          <a:p>
            <a:endParaRPr lang="fr-CA" sz="100" noProof="0" dirty="0">
              <a:hlinkClick r:id="rId3"/>
            </a:endParaRPr>
          </a:p>
          <a:p>
            <a:r>
              <a:rPr lang="fr-CA" sz="2000" noProof="0" dirty="0">
                <a:hlinkClick r:id="rId3"/>
              </a:rPr>
              <a:t>https://algobeans.com/2015/11/30/k-means-clustering-laymans-tutorial/</a:t>
            </a:r>
            <a:r>
              <a:rPr lang="fr-CA" sz="2000" noProof="0" dirty="0"/>
              <a:t> </a:t>
            </a:r>
          </a:p>
          <a:p>
            <a:endParaRPr lang="fr-CA" sz="100" noProof="0" dirty="0">
              <a:hlinkClick r:id="rId4"/>
            </a:endParaRPr>
          </a:p>
          <a:p>
            <a:r>
              <a:rPr lang="fr-CA" sz="2000" noProof="0" dirty="0">
                <a:hlinkClick r:id="rId4"/>
              </a:rPr>
              <a:t>http://www.cs.umd.edu/~samir/498/10Algorithms-08.pdf</a:t>
            </a:r>
            <a:r>
              <a:rPr lang="fr-CA" sz="2000" noProof="0" dirty="0"/>
              <a:t> </a:t>
            </a:r>
          </a:p>
          <a:p>
            <a:pPr algn="just"/>
            <a:endParaRPr lang="fr-CA" sz="100" noProof="0" dirty="0"/>
          </a:p>
          <a:p>
            <a:pPr algn="just"/>
            <a:r>
              <a:rPr lang="fr-CA" sz="2000" noProof="0" dirty="0" err="1">
                <a:latin typeface="Dagny OT" panose="020B0504020201020104"/>
              </a:rPr>
              <a:t>Aggarwal</a:t>
            </a:r>
            <a:r>
              <a:rPr lang="fr-CA" sz="2000" noProof="0" dirty="0">
                <a:latin typeface="Dagny OT" panose="020B0504020201020104"/>
              </a:rPr>
              <a:t>, </a:t>
            </a:r>
            <a:r>
              <a:rPr lang="fr-CA" sz="2000" noProof="0" dirty="0" err="1">
                <a:latin typeface="Dagny OT" panose="020B0504020201020104"/>
              </a:rPr>
              <a:t>C.C</a:t>
            </a:r>
            <a:r>
              <a:rPr lang="fr-CA" sz="2000" noProof="0" dirty="0">
                <a:latin typeface="Dagny OT" panose="020B0504020201020104"/>
              </a:rPr>
              <a:t>. et </a:t>
            </a:r>
            <a:r>
              <a:rPr lang="fr-CA" sz="2000" noProof="0" dirty="0" err="1">
                <a:latin typeface="Dagny OT" panose="020B0504020201020104"/>
              </a:rPr>
              <a:t>Reddy</a:t>
            </a:r>
            <a:r>
              <a:rPr lang="fr-CA" sz="2000" noProof="0" dirty="0">
                <a:latin typeface="Dagny OT" panose="020B0504020201020104"/>
              </a:rPr>
              <a:t>, </a:t>
            </a:r>
            <a:r>
              <a:rPr lang="fr-CA" sz="2000" noProof="0" dirty="0" err="1">
                <a:latin typeface="Dagny OT" panose="020B0504020201020104"/>
              </a:rPr>
              <a:t>C.K</a:t>
            </a:r>
            <a:r>
              <a:rPr lang="fr-CA" sz="2000" noProof="0" dirty="0">
                <a:latin typeface="Dagny OT" panose="020B0504020201020104"/>
              </a:rPr>
              <a:t>. (éditeurs), </a:t>
            </a:r>
            <a:r>
              <a:rPr lang="fr-CA" sz="2000" i="1" noProof="0" dirty="0">
                <a:latin typeface="Dagny OT" panose="020B0504020201020104"/>
              </a:rPr>
              <a:t>Data </a:t>
            </a:r>
            <a:r>
              <a:rPr lang="fr-CA" sz="2000" i="1" noProof="0" dirty="0" err="1">
                <a:latin typeface="Dagny OT" panose="020B0504020201020104"/>
              </a:rPr>
              <a:t>Custering</a:t>
            </a:r>
            <a:r>
              <a:rPr lang="fr-CA" sz="2000" i="1" noProof="0" dirty="0">
                <a:latin typeface="Dagny OT" panose="020B0504020201020104"/>
              </a:rPr>
              <a:t>: </a:t>
            </a:r>
            <a:r>
              <a:rPr lang="fr-CA" sz="2000" i="1" noProof="0" dirty="0" err="1">
                <a:latin typeface="Dagny OT" panose="020B0504020201020104"/>
              </a:rPr>
              <a:t>Algorithms</a:t>
            </a:r>
            <a:r>
              <a:rPr lang="fr-CA" sz="2000" i="1" noProof="0" dirty="0">
                <a:latin typeface="Dagny OT" panose="020B0504020201020104"/>
              </a:rPr>
              <a:t> and Applications</a:t>
            </a:r>
            <a:r>
              <a:rPr lang="fr-CA" sz="2000" noProof="0" dirty="0">
                <a:latin typeface="Dagny OT" panose="020B0504020201020104"/>
              </a:rPr>
              <a:t>, </a:t>
            </a:r>
            <a:r>
              <a:rPr lang="fr-CA" sz="2000" noProof="0" dirty="0" err="1">
                <a:latin typeface="Dagny OT" panose="020B0504020201020104"/>
              </a:rPr>
              <a:t>CRC</a:t>
            </a:r>
            <a:r>
              <a:rPr lang="fr-CA" sz="2000" noProof="0" dirty="0">
                <a:latin typeface="Dagny OT" panose="020B0504020201020104"/>
              </a:rPr>
              <a:t> </a:t>
            </a:r>
            <a:r>
              <a:rPr lang="fr-CA" sz="2000" noProof="0" dirty="0" err="1">
                <a:latin typeface="Dagny OT" panose="020B0504020201020104"/>
              </a:rPr>
              <a:t>Press</a:t>
            </a:r>
            <a:r>
              <a:rPr lang="fr-CA" sz="2000" noProof="0" dirty="0">
                <a:latin typeface="Dagny OT" panose="020B0504020201020104"/>
              </a:rPr>
              <a:t>, 2014.</a:t>
            </a:r>
          </a:p>
          <a:p>
            <a:pPr algn="just"/>
            <a:endParaRPr lang="fr-CA" sz="100" noProof="0" dirty="0">
              <a:latin typeface="Dagny OT" panose="020B0504020201020104"/>
            </a:endParaRPr>
          </a:p>
          <a:p>
            <a:pPr algn="just"/>
            <a:r>
              <a:rPr lang="fr-CA" sz="2000" noProof="0" dirty="0" err="1">
                <a:latin typeface="Dagny OT" panose="020B0504020201020104"/>
              </a:rPr>
              <a:t>Torgo</a:t>
            </a:r>
            <a:r>
              <a:rPr lang="fr-CA" sz="2000" noProof="0" dirty="0">
                <a:latin typeface="Dagny OT" panose="020B0504020201020104"/>
              </a:rPr>
              <a:t>, L., </a:t>
            </a:r>
            <a:r>
              <a:rPr lang="fr-CA" sz="2000" i="1" noProof="0" dirty="0">
                <a:latin typeface="Dagny OT" panose="020B0504020201020104"/>
              </a:rPr>
              <a:t>Data Mining </a:t>
            </a:r>
            <a:r>
              <a:rPr lang="fr-CA" sz="2000" i="1" noProof="0" dirty="0" err="1">
                <a:latin typeface="Dagny OT" panose="020B0504020201020104"/>
              </a:rPr>
              <a:t>with</a:t>
            </a:r>
            <a:r>
              <a:rPr lang="fr-CA" sz="2000" i="1" noProof="0" dirty="0">
                <a:latin typeface="Dagny OT" panose="020B0504020201020104"/>
              </a:rPr>
              <a:t> R: Learning </a:t>
            </a:r>
            <a:r>
              <a:rPr lang="fr-CA" sz="2000" i="1" noProof="0" dirty="0" err="1">
                <a:latin typeface="Dagny OT" panose="020B0504020201020104"/>
              </a:rPr>
              <a:t>with</a:t>
            </a:r>
            <a:r>
              <a:rPr lang="fr-CA" sz="2000" i="1" noProof="0" dirty="0">
                <a:latin typeface="Dagny OT" panose="020B0504020201020104"/>
              </a:rPr>
              <a:t> Case </a:t>
            </a:r>
            <a:r>
              <a:rPr lang="fr-CA" sz="2000" i="1" noProof="0" dirty="0" err="1">
                <a:latin typeface="Dagny OT" panose="020B0504020201020104"/>
              </a:rPr>
              <a:t>Studies</a:t>
            </a:r>
            <a:r>
              <a:rPr lang="fr-CA" sz="2000" i="1" noProof="0" dirty="0">
                <a:latin typeface="Dagny OT" panose="020B0504020201020104"/>
              </a:rPr>
              <a:t>, </a:t>
            </a:r>
            <a:r>
              <a:rPr lang="fr-CA" sz="2000" noProof="0" dirty="0">
                <a:latin typeface="Dagny OT" panose="020B0504020201020104"/>
              </a:rPr>
              <a:t>2</a:t>
            </a:r>
            <a:r>
              <a:rPr lang="fr-CA" sz="2000" baseline="30000" dirty="0">
                <a:latin typeface="Dagny OT" panose="020B0504020201020104"/>
              </a:rPr>
              <a:t>e</a:t>
            </a:r>
            <a:r>
              <a:rPr lang="fr-CA" sz="2000" noProof="0" dirty="0">
                <a:latin typeface="Dagny OT" panose="020B0504020201020104"/>
              </a:rPr>
              <a:t> édition, </a:t>
            </a:r>
            <a:r>
              <a:rPr lang="fr-CA" sz="2000" noProof="0" dirty="0" err="1">
                <a:latin typeface="Dagny OT" panose="020B0504020201020104"/>
              </a:rPr>
              <a:t>CRC</a:t>
            </a:r>
            <a:r>
              <a:rPr lang="fr-CA" sz="2000" noProof="0" dirty="0">
                <a:latin typeface="Dagny OT" panose="020B0504020201020104"/>
              </a:rPr>
              <a:t> </a:t>
            </a:r>
            <a:r>
              <a:rPr lang="fr-CA" sz="2000" noProof="0" dirty="0" err="1">
                <a:latin typeface="Dagny OT" panose="020B0504020201020104"/>
              </a:rPr>
              <a:t>Press</a:t>
            </a:r>
            <a:r>
              <a:rPr lang="fr-CA" sz="2000" noProof="0" dirty="0">
                <a:latin typeface="Dagny OT" panose="020B0504020201020104"/>
              </a:rPr>
              <a:t>, 2017.</a:t>
            </a:r>
          </a:p>
          <a:p>
            <a:pPr algn="just"/>
            <a:endParaRPr lang="fr-CA" sz="100" noProof="0" dirty="0">
              <a:latin typeface="Dagny OT" panose="020B0504020201020104"/>
            </a:endParaRPr>
          </a:p>
          <a:p>
            <a:pPr algn="just"/>
            <a:r>
              <a:rPr lang="fr-CA" sz="2000" noProof="0" dirty="0" err="1">
                <a:latin typeface="Dagny OT" panose="020B0504020201020104"/>
              </a:rPr>
              <a:t>Aggarwal</a:t>
            </a:r>
            <a:r>
              <a:rPr lang="fr-CA" sz="2000" noProof="0" dirty="0">
                <a:latin typeface="Dagny OT" panose="020B0504020201020104"/>
              </a:rPr>
              <a:t>, </a:t>
            </a:r>
            <a:r>
              <a:rPr lang="fr-CA" sz="2000" noProof="0" dirty="0" err="1">
                <a:latin typeface="Dagny OT" panose="020B0504020201020104"/>
              </a:rPr>
              <a:t>C.C</a:t>
            </a:r>
            <a:r>
              <a:rPr lang="fr-CA" sz="2000" noProof="0" dirty="0">
                <a:latin typeface="Dagny OT" panose="020B0504020201020104"/>
              </a:rPr>
              <a:t>., </a:t>
            </a:r>
            <a:r>
              <a:rPr lang="fr-CA" sz="2000" i="1" noProof="0" dirty="0">
                <a:latin typeface="Dagny OT" panose="020B0504020201020104"/>
              </a:rPr>
              <a:t>Data Mining: the </a:t>
            </a:r>
            <a:r>
              <a:rPr lang="fr-CA" sz="2000" i="1" noProof="0" dirty="0" err="1">
                <a:latin typeface="Dagny OT" panose="020B0504020201020104"/>
              </a:rPr>
              <a:t>Textbook</a:t>
            </a:r>
            <a:r>
              <a:rPr lang="fr-CA" sz="2000" noProof="0" dirty="0">
                <a:latin typeface="Dagny OT" panose="020B0504020201020104"/>
              </a:rPr>
              <a:t>, Springer, 2015.</a:t>
            </a:r>
          </a:p>
          <a:p>
            <a:pPr algn="just"/>
            <a:endParaRPr lang="fr-CA" sz="100" noProof="0" dirty="0">
              <a:latin typeface="Dagny OT" panose="020B0504020201020104"/>
            </a:endParaRPr>
          </a:p>
          <a:p>
            <a:pPr algn="just"/>
            <a:r>
              <a:rPr lang="fr-CA" sz="2000" noProof="0" dirty="0" err="1">
                <a:latin typeface="Dagny OT" panose="020B0504020201020104"/>
              </a:rPr>
              <a:t>Maheshwari</a:t>
            </a:r>
            <a:r>
              <a:rPr lang="fr-CA" sz="2000" noProof="0" dirty="0">
                <a:latin typeface="Dagny OT" panose="020B0504020201020104"/>
              </a:rPr>
              <a:t>, </a:t>
            </a:r>
            <a:r>
              <a:rPr lang="fr-CA" sz="2000" noProof="0" dirty="0" err="1">
                <a:latin typeface="Dagny OT" panose="020B0504020201020104"/>
              </a:rPr>
              <a:t>A.K</a:t>
            </a:r>
            <a:r>
              <a:rPr lang="fr-CA" sz="2000" noProof="0" dirty="0">
                <a:latin typeface="Dagny OT" panose="020B0504020201020104"/>
              </a:rPr>
              <a:t>., </a:t>
            </a:r>
            <a:r>
              <a:rPr lang="fr-CA" sz="2000" i="1" noProof="0" dirty="0">
                <a:latin typeface="Dagny OT" panose="020B0504020201020104"/>
              </a:rPr>
              <a:t>Business Intelligence and Data Mining</a:t>
            </a:r>
            <a:r>
              <a:rPr lang="fr-CA" sz="2000" noProof="0" dirty="0">
                <a:latin typeface="Dagny OT" panose="020B0504020201020104"/>
              </a:rPr>
              <a:t>, Business Expert </a:t>
            </a:r>
            <a:r>
              <a:rPr lang="fr-CA" sz="2000" noProof="0" dirty="0" err="1">
                <a:latin typeface="Dagny OT" panose="020B0504020201020104"/>
              </a:rPr>
              <a:t>Press</a:t>
            </a:r>
            <a:r>
              <a:rPr lang="fr-CA" sz="2000" noProof="0" dirty="0">
                <a:latin typeface="Dagny OT" panose="020B0504020201020104"/>
              </a:rPr>
              <a:t>, 2015.</a:t>
            </a:r>
          </a:p>
          <a:p>
            <a:pPr algn="just"/>
            <a:endParaRPr lang="fr-CA" sz="100" noProof="0" dirty="0">
              <a:latin typeface="Dagny OT" panose="020B0504020201020104"/>
            </a:endParaRPr>
          </a:p>
          <a:p>
            <a:pPr algn="just"/>
            <a:r>
              <a:rPr lang="fr-CA" sz="2000" noProof="0" dirty="0" err="1">
                <a:latin typeface="Dagny OT" panose="020B0504020201020104"/>
              </a:rPr>
              <a:t>Leskovec</a:t>
            </a:r>
            <a:r>
              <a:rPr lang="fr-CA" sz="2000" noProof="0" dirty="0">
                <a:latin typeface="Dagny OT" panose="020B0504020201020104"/>
              </a:rPr>
              <a:t>, J., </a:t>
            </a:r>
            <a:r>
              <a:rPr lang="fr-CA" sz="2000" noProof="0" dirty="0" err="1">
                <a:latin typeface="Dagny OT" panose="020B0504020201020104"/>
              </a:rPr>
              <a:t>Rajamaran</a:t>
            </a:r>
            <a:r>
              <a:rPr lang="fr-CA" sz="2000" noProof="0" dirty="0">
                <a:latin typeface="Dagny OT" panose="020B0504020201020104"/>
              </a:rPr>
              <a:t>, A. et </a:t>
            </a:r>
            <a:r>
              <a:rPr lang="fr-CA" sz="2000" noProof="0" dirty="0" err="1">
                <a:latin typeface="Dagny OT" panose="020B0504020201020104"/>
              </a:rPr>
              <a:t>Ullman</a:t>
            </a:r>
            <a:r>
              <a:rPr lang="fr-CA" sz="2000" noProof="0" dirty="0">
                <a:latin typeface="Dagny OT" panose="020B0504020201020104"/>
              </a:rPr>
              <a:t>, </a:t>
            </a:r>
            <a:r>
              <a:rPr lang="fr-CA" sz="2000" noProof="0" dirty="0" err="1">
                <a:latin typeface="Dagny OT" panose="020B0504020201020104"/>
              </a:rPr>
              <a:t>J.D</a:t>
            </a:r>
            <a:r>
              <a:rPr lang="fr-CA" sz="2000" noProof="0" dirty="0">
                <a:latin typeface="Dagny OT" panose="020B0504020201020104"/>
              </a:rPr>
              <a:t>., </a:t>
            </a:r>
            <a:r>
              <a:rPr lang="fr-CA" sz="2000" i="1" noProof="0" dirty="0">
                <a:latin typeface="Dagny OT" panose="020B0504020201020104"/>
              </a:rPr>
              <a:t>Mining of Massive </a:t>
            </a:r>
            <a:r>
              <a:rPr lang="fr-CA" sz="2000" i="1" noProof="0" dirty="0" err="1">
                <a:latin typeface="Dagny OT" panose="020B0504020201020104"/>
              </a:rPr>
              <a:t>Datasets</a:t>
            </a:r>
            <a:r>
              <a:rPr lang="fr-CA" sz="2000" noProof="0" dirty="0">
                <a:latin typeface="Dagny OT" panose="020B0504020201020104"/>
              </a:rPr>
              <a:t>, Cambridge </a:t>
            </a:r>
            <a:r>
              <a:rPr lang="fr-CA" sz="2000" noProof="0" dirty="0" err="1">
                <a:latin typeface="Dagny OT" panose="020B0504020201020104"/>
              </a:rPr>
              <a:t>Press</a:t>
            </a:r>
            <a:r>
              <a:rPr lang="fr-CA" sz="2000" noProof="0" dirty="0">
                <a:latin typeface="Dagny OT" panose="020B0504020201020104"/>
              </a:rPr>
              <a:t>, 2014.</a:t>
            </a:r>
            <a:endParaRPr lang="fr-CA" sz="100" noProof="0" dirty="0"/>
          </a:p>
        </p:txBody>
      </p:sp>
    </p:spTree>
    <p:extLst>
      <p:ext uri="{BB962C8B-B14F-4D97-AF65-F5344CB8AC3E}">
        <p14:creationId xmlns:p14="http://schemas.microsoft.com/office/powerpoint/2010/main" val="2074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fr-CA" sz="2000" noProof="0" dirty="0"/>
              <a:t>Provost, F. et Fawcett, T., </a:t>
            </a:r>
            <a:r>
              <a:rPr lang="fr-CA" sz="2000" i="1" noProof="0" dirty="0"/>
              <a:t>Data Science for Business</a:t>
            </a:r>
            <a:r>
              <a:rPr lang="fr-CA" sz="2000" noProof="0" dirty="0"/>
              <a:t>, </a:t>
            </a:r>
            <a:r>
              <a:rPr lang="fr-CA" sz="2000" noProof="0" dirty="0" err="1" smtClean="0"/>
              <a:t>O'Reilly</a:t>
            </a:r>
            <a:r>
              <a:rPr lang="fr-CA" sz="2000" dirty="0"/>
              <a:t>, 2013.</a:t>
            </a:r>
            <a:endParaRPr lang="fr-CA" sz="2000" noProof="0" dirty="0"/>
          </a:p>
          <a:p>
            <a:pPr algn="just"/>
            <a:endParaRPr lang="fr-CA" sz="100" noProof="0" dirty="0"/>
          </a:p>
          <a:p>
            <a:pPr algn="just"/>
            <a:r>
              <a:rPr lang="fr-CA" sz="2000" noProof="0" dirty="0" err="1"/>
              <a:t>Hastie</a:t>
            </a:r>
            <a:r>
              <a:rPr lang="fr-CA" sz="2000" noProof="0" dirty="0"/>
              <a:t>, T., </a:t>
            </a:r>
            <a:r>
              <a:rPr lang="fr-CA" sz="2000" noProof="0" dirty="0" err="1"/>
              <a:t>Tibshirani</a:t>
            </a:r>
            <a:r>
              <a:rPr lang="fr-CA" sz="2000" noProof="0" dirty="0"/>
              <a:t>, R. et J. Friedman, </a:t>
            </a:r>
            <a:r>
              <a:rPr lang="fr-CA" sz="2000" i="1" noProof="0" dirty="0"/>
              <a:t>The </a:t>
            </a:r>
            <a:r>
              <a:rPr lang="fr-CA" sz="2000" i="1" noProof="0" dirty="0" err="1"/>
              <a:t>Elements</a:t>
            </a:r>
            <a:r>
              <a:rPr lang="fr-CA" sz="2000" i="1" noProof="0" dirty="0"/>
              <a:t> of </a:t>
            </a:r>
            <a:r>
              <a:rPr lang="fr-CA" sz="2000" i="1" noProof="0" dirty="0" err="1"/>
              <a:t>Statistical</a:t>
            </a:r>
            <a:r>
              <a:rPr lang="fr-CA" sz="2000" i="1" noProof="0" dirty="0"/>
              <a:t> Learning: Data Mining, </a:t>
            </a:r>
            <a:r>
              <a:rPr lang="fr-CA" sz="2000" i="1" noProof="0" dirty="0" err="1"/>
              <a:t>Inference</a:t>
            </a:r>
            <a:r>
              <a:rPr lang="fr-CA" sz="2000" i="1" noProof="0" dirty="0"/>
              <a:t>, and </a:t>
            </a:r>
            <a:r>
              <a:rPr lang="fr-CA" sz="2000" i="1" noProof="0" dirty="0" err="1"/>
              <a:t>Prediction</a:t>
            </a:r>
            <a:r>
              <a:rPr lang="fr-CA" sz="2000" noProof="0" dirty="0"/>
              <a:t>, 2</a:t>
            </a:r>
            <a:r>
              <a:rPr lang="fr-CA" sz="2000" baseline="30000" noProof="0" dirty="0"/>
              <a:t>e</a:t>
            </a:r>
            <a:r>
              <a:rPr lang="fr-CA" sz="2000" noProof="0" dirty="0"/>
              <a:t> édition, Springer, 2008.</a:t>
            </a:r>
          </a:p>
          <a:p>
            <a:pPr algn="just"/>
            <a:endParaRPr lang="fr-CA" sz="100" noProof="0" dirty="0"/>
          </a:p>
          <a:p>
            <a:pPr algn="just"/>
            <a:r>
              <a:rPr lang="fr-CA" sz="2000" noProof="0" dirty="0"/>
              <a:t>Frank, E. et Witten, </a:t>
            </a:r>
            <a:r>
              <a:rPr lang="fr-CA" sz="2000" noProof="0" dirty="0" err="1"/>
              <a:t>I.H</a:t>
            </a:r>
            <a:r>
              <a:rPr lang="fr-CA" sz="2000" noProof="0" dirty="0"/>
              <a:t>., </a:t>
            </a:r>
            <a:r>
              <a:rPr lang="fr-CA" sz="2000" i="1" noProof="0" dirty="0"/>
              <a:t>Data Mining: </a:t>
            </a:r>
            <a:r>
              <a:rPr lang="fr-CA" sz="2000" i="1" noProof="0" dirty="0" err="1"/>
              <a:t>Practical</a:t>
            </a:r>
            <a:r>
              <a:rPr lang="fr-CA" sz="2000" i="1" noProof="0" dirty="0"/>
              <a:t> Machine Learning Tools and Techniques</a:t>
            </a:r>
            <a:r>
              <a:rPr lang="fr-CA" sz="2000" noProof="0" dirty="0"/>
              <a:t>, 2</a:t>
            </a:r>
            <a:r>
              <a:rPr lang="fr-CA" sz="2000" baseline="30000" dirty="0"/>
              <a:t>e</a:t>
            </a:r>
            <a:r>
              <a:rPr lang="fr-CA" sz="2000" noProof="0" dirty="0"/>
              <a:t> édition, Elsevier, 2005.</a:t>
            </a:r>
          </a:p>
          <a:p>
            <a:pPr algn="just"/>
            <a:endParaRPr lang="fr-CA" sz="100" noProof="0" dirty="0"/>
          </a:p>
          <a:p>
            <a:pPr algn="just"/>
            <a:r>
              <a:rPr lang="fr-CA" sz="2000" noProof="0" dirty="0">
                <a:hlinkClick r:id="rId2"/>
              </a:rPr>
              <a:t>https://en.wikipedia.org/wiki/Cluster_analysis</a:t>
            </a:r>
            <a:r>
              <a:rPr lang="fr-CA" sz="2000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0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fr-CA" sz="7200" dirty="0">
                <a:latin typeface="Dagny OT" panose="020B0504020201020104" pitchFamily="34" charset="0"/>
              </a:rPr>
              <a:t>Équipe principale de R et collaborateurs du monde entier, </a:t>
            </a:r>
            <a:r>
              <a:rPr lang="fr-CA" sz="7200" i="1" noProof="0" dirty="0" err="1">
                <a:latin typeface="Dagny OT" panose="020B0504020201020104" pitchFamily="34" charset="0"/>
              </a:rPr>
              <a:t>hclust</a:t>
            </a:r>
            <a:r>
              <a:rPr lang="fr-CA" sz="7200" i="1" noProof="0" dirty="0">
                <a:latin typeface="Dagny OT" panose="020B0504020201020104" pitchFamily="34" charset="0"/>
              </a:rPr>
              <a:t> {stats},</a:t>
            </a:r>
            <a:r>
              <a:rPr lang="fr-CA" sz="7200" noProof="0" dirty="0">
                <a:latin typeface="Dagny OT" panose="020B0504020201020104" pitchFamily="34" charset="0"/>
              </a:rPr>
              <a:t> </a:t>
            </a:r>
            <a:r>
              <a:rPr lang="fr-CA" sz="7200" i="1" noProof="0" dirty="0">
                <a:latin typeface="Dagny OT" panose="020B0504020201020104" pitchFamily="34" charset="0"/>
              </a:rPr>
              <a:t>R Documentation: </a:t>
            </a:r>
            <a:r>
              <a:rPr lang="fr-CA" sz="72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7200" i="1" noProof="0" dirty="0">
                <a:latin typeface="Dagny OT" panose="020B0504020201020104" pitchFamily="34" charset="0"/>
              </a:rPr>
              <a:t> Clustering</a:t>
            </a:r>
            <a:r>
              <a:rPr lang="fr-CA" sz="7200" noProof="0" dirty="0">
                <a:latin typeface="Dagny OT" panose="020B0504020201020104" pitchFamily="34" charset="0"/>
              </a:rPr>
              <a:t>, version 3.3.0. des statistiques de la trousse. Récupéré le 11 octobre 2016.</a:t>
            </a:r>
          </a:p>
          <a:p>
            <a:pPr algn="l">
              <a:lnSpc>
                <a:spcPct val="120000"/>
              </a:lnSpc>
            </a:pPr>
            <a:r>
              <a:rPr lang="fr-CA" sz="7200" noProof="0" dirty="0">
                <a:latin typeface="Dagny OT" panose="020B0504020201020104" pitchFamily="34" charset="0"/>
              </a:rPr>
              <a:t>Wikipédia, </a:t>
            </a:r>
            <a:r>
              <a:rPr lang="fr-CA" sz="72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7200" i="1" noProof="0" dirty="0">
                <a:latin typeface="Dagny OT" panose="020B0504020201020104" pitchFamily="34" charset="0"/>
              </a:rPr>
              <a:t> clustering</a:t>
            </a:r>
            <a:r>
              <a:rPr lang="fr-CA" sz="7200" noProof="0" dirty="0">
                <a:latin typeface="Dagny OT" panose="020B0504020201020104" pitchFamily="34" charset="0"/>
              </a:rPr>
              <a:t>. Dernière modification : 16 septembre 2016. Récupéré le 11 octobre 2016.</a:t>
            </a:r>
          </a:p>
          <a:p>
            <a:pPr>
              <a:lnSpc>
                <a:spcPct val="120000"/>
              </a:lnSpc>
            </a:pPr>
            <a:r>
              <a:rPr lang="fr-CA" sz="7200" dirty="0">
                <a:latin typeface="Dagny OT" panose="020B0504020201020104" pitchFamily="34" charset="0"/>
              </a:rPr>
              <a:t>Manning, </a:t>
            </a:r>
            <a:r>
              <a:rPr lang="fr-CA" sz="7200" dirty="0" err="1">
                <a:latin typeface="Dagny OT" panose="020B0504020201020104" pitchFamily="34" charset="0"/>
              </a:rPr>
              <a:t>C.D</a:t>
            </a:r>
            <a:r>
              <a:rPr lang="fr-CA" sz="7200" dirty="0">
                <a:latin typeface="Dagny OT" panose="020B0504020201020104" pitchFamily="34" charset="0"/>
              </a:rPr>
              <a:t>., P. </a:t>
            </a:r>
            <a:r>
              <a:rPr lang="fr-CA" sz="7200" dirty="0" err="1">
                <a:latin typeface="Dagny OT" panose="020B0504020201020104" pitchFamily="34" charset="0"/>
              </a:rPr>
              <a:t>Raghavan</a:t>
            </a:r>
            <a:r>
              <a:rPr lang="fr-CA" sz="7200" dirty="0">
                <a:latin typeface="Dagny OT" panose="020B0504020201020104" pitchFamily="34" charset="0"/>
              </a:rPr>
              <a:t> et H. </a:t>
            </a:r>
            <a:r>
              <a:rPr lang="fr-CA" sz="7200" dirty="0" err="1">
                <a:latin typeface="Dagny OT" panose="020B0504020201020104" pitchFamily="34" charset="0"/>
              </a:rPr>
              <a:t>Schütze</a:t>
            </a:r>
            <a:r>
              <a:rPr lang="fr-CA" sz="7200" dirty="0">
                <a:latin typeface="Dagny OT" panose="020B0504020201020104" pitchFamily="34" charset="0"/>
              </a:rPr>
              <a:t>, </a:t>
            </a:r>
            <a:r>
              <a:rPr lang="fr-CA" sz="72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7200" i="1" noProof="0" dirty="0">
                <a:latin typeface="Dagny OT" panose="020B0504020201020104" pitchFamily="34" charset="0"/>
              </a:rPr>
              <a:t> </a:t>
            </a:r>
            <a:r>
              <a:rPr lang="fr-CA" sz="7200" i="1" noProof="0" dirty="0" err="1">
                <a:latin typeface="Dagny OT" panose="020B0504020201020104" pitchFamily="34" charset="0"/>
              </a:rPr>
              <a:t>agglomerative</a:t>
            </a:r>
            <a:r>
              <a:rPr lang="fr-CA" sz="7200" i="1" noProof="0" dirty="0">
                <a:latin typeface="Dagny OT" panose="020B0504020201020104" pitchFamily="34" charset="0"/>
              </a:rPr>
              <a:t> clustering</a:t>
            </a:r>
            <a:r>
              <a:rPr lang="fr-CA" sz="7200" noProof="0" dirty="0">
                <a:latin typeface="Dagny OT" panose="020B0504020201020104" pitchFamily="34" charset="0"/>
              </a:rPr>
              <a:t>, Introduction to Information </a:t>
            </a:r>
            <a:r>
              <a:rPr lang="fr-CA" sz="7200" noProof="0" dirty="0" err="1">
                <a:latin typeface="Dagny OT" panose="020B0504020201020104" pitchFamily="34" charset="0"/>
              </a:rPr>
              <a:t>Retrieval</a:t>
            </a:r>
            <a:r>
              <a:rPr lang="fr-CA" sz="7200" noProof="0" dirty="0">
                <a:latin typeface="Dagny OT" panose="020B0504020201020104" pitchFamily="34" charset="0"/>
              </a:rPr>
              <a:t>. Publié (en </a:t>
            </a:r>
            <a:r>
              <a:rPr lang="fr-CA" sz="7200" dirty="0">
                <a:latin typeface="Dagny OT" panose="020B0504020201020104" pitchFamily="34" charset="0"/>
              </a:rPr>
              <a:t>ligne</a:t>
            </a:r>
            <a:r>
              <a:rPr lang="fr-CA" sz="7200" noProof="0" dirty="0">
                <a:latin typeface="Dagny OT" panose="020B0504020201020104" pitchFamily="34" charset="0"/>
              </a:rPr>
              <a:t>) le 7 avril 2009.</a:t>
            </a:r>
          </a:p>
          <a:p>
            <a:pPr>
              <a:lnSpc>
                <a:spcPct val="120000"/>
              </a:lnSpc>
            </a:pPr>
            <a:r>
              <a:rPr lang="fr-CA" sz="7200" dirty="0">
                <a:latin typeface="Dagny OT" panose="020B0504020201020104" pitchFamily="34" charset="0"/>
              </a:rPr>
              <a:t>Vogler, R., </a:t>
            </a:r>
            <a:r>
              <a:rPr lang="fr-CA" sz="72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7200" i="1" noProof="0" dirty="0">
                <a:latin typeface="Dagny OT" panose="020B0504020201020104" pitchFamily="34" charset="0"/>
              </a:rPr>
              <a:t> Clustering </a:t>
            </a:r>
            <a:r>
              <a:rPr lang="fr-CA" sz="7200" i="1" noProof="0" dirty="0" err="1">
                <a:latin typeface="Dagny OT" panose="020B0504020201020104" pitchFamily="34" charset="0"/>
              </a:rPr>
              <a:t>with</a:t>
            </a:r>
            <a:r>
              <a:rPr lang="fr-CA" sz="7200" i="1" noProof="0" dirty="0">
                <a:latin typeface="Dagny OT" panose="020B0504020201020104" pitchFamily="34" charset="0"/>
              </a:rPr>
              <a:t> R (feat. D3.js and </a:t>
            </a:r>
            <a:r>
              <a:rPr lang="fr-CA" sz="7200" i="1" noProof="0" dirty="0" err="1">
                <a:latin typeface="Dagny OT" panose="020B0504020201020104" pitchFamily="34" charset="0"/>
              </a:rPr>
              <a:t>Shiny</a:t>
            </a:r>
            <a:r>
              <a:rPr lang="fr-CA" sz="7200" i="1" noProof="0" dirty="0">
                <a:latin typeface="Dagny OT" panose="020B0504020201020104" pitchFamily="34" charset="0"/>
              </a:rPr>
              <a:t>)</a:t>
            </a:r>
            <a:r>
              <a:rPr lang="fr-CA" sz="7200" noProof="0" dirty="0">
                <a:latin typeface="Dagny OT" panose="020B0504020201020104" pitchFamily="34" charset="0"/>
              </a:rPr>
              <a:t>. Publié le 14 décembre 2014. Récupéré le 11 octobre 2016.</a:t>
            </a:r>
          </a:p>
          <a:p>
            <a:pPr>
              <a:lnSpc>
                <a:spcPct val="120000"/>
              </a:lnSpc>
            </a:pPr>
            <a:r>
              <a:rPr lang="fr-CA" sz="7200" dirty="0" err="1">
                <a:latin typeface="Dagny OT" panose="020B0504020201020104" pitchFamily="34" charset="0"/>
              </a:rPr>
              <a:t>Mazza</a:t>
            </a:r>
            <a:r>
              <a:rPr lang="fr-CA" sz="7200" dirty="0">
                <a:latin typeface="Dagny OT" panose="020B0504020201020104" pitchFamily="34" charset="0"/>
              </a:rPr>
              <a:t>, R., D. Brodbeck, M. Lanza et R. </a:t>
            </a:r>
            <a:r>
              <a:rPr lang="fr-CA" sz="7200" dirty="0" err="1">
                <a:latin typeface="Dagny OT" panose="020B0504020201020104" pitchFamily="34" charset="0"/>
              </a:rPr>
              <a:t>Wettel</a:t>
            </a:r>
            <a:r>
              <a:rPr lang="fr-CA" sz="7200" dirty="0">
                <a:latin typeface="Dagny OT" panose="020B0504020201020104" pitchFamily="34" charset="0"/>
              </a:rPr>
              <a:t>, </a:t>
            </a:r>
            <a:r>
              <a:rPr lang="fr-CA" sz="7200" i="1" noProof="0" dirty="0">
                <a:latin typeface="Dagny OT" panose="020B0504020201020104" pitchFamily="34" charset="0"/>
              </a:rPr>
              <a:t>Introduction to </a:t>
            </a:r>
            <a:r>
              <a:rPr lang="fr-CA" sz="7200" i="1" noProof="0" dirty="0" err="1">
                <a:latin typeface="Dagny OT" panose="020B0504020201020104" pitchFamily="34" charset="0"/>
              </a:rPr>
              <a:t>Visualizing</a:t>
            </a:r>
            <a:r>
              <a:rPr lang="fr-CA" sz="7200" i="1" noProof="0" dirty="0">
                <a:latin typeface="Dagny OT" panose="020B0504020201020104" pitchFamily="34" charset="0"/>
              </a:rPr>
              <a:t> </a:t>
            </a:r>
            <a:r>
              <a:rPr lang="fr-CA" sz="7200" i="1" noProof="0" dirty="0" err="1">
                <a:latin typeface="Dagny OT" panose="020B0504020201020104" pitchFamily="34" charset="0"/>
              </a:rPr>
              <a:t>Hierarchies</a:t>
            </a:r>
            <a:r>
              <a:rPr lang="fr-CA" sz="7200" noProof="0" dirty="0">
                <a:latin typeface="Dagny OT" panose="020B0504020201020104" pitchFamily="34" charset="0"/>
              </a:rPr>
              <a:t>. Récupéré le 11 octobre 2016.</a:t>
            </a:r>
          </a:p>
          <a:p>
            <a:pPr>
              <a:lnSpc>
                <a:spcPct val="120000"/>
              </a:lnSpc>
            </a:pPr>
            <a:r>
              <a:rPr lang="fr-CA" sz="7200" dirty="0" err="1">
                <a:latin typeface="Dagny OT" panose="020B0504020201020104" pitchFamily="34" charset="0"/>
              </a:rPr>
              <a:t>Greenacre</a:t>
            </a:r>
            <a:r>
              <a:rPr lang="fr-CA" sz="7200" dirty="0">
                <a:latin typeface="Dagny OT" panose="020B0504020201020104" pitchFamily="34" charset="0"/>
              </a:rPr>
              <a:t>, M. et R. </a:t>
            </a:r>
            <a:r>
              <a:rPr lang="fr-CA" sz="7200" dirty="0" err="1">
                <a:latin typeface="Dagny OT" panose="020B0504020201020104" pitchFamily="34" charset="0"/>
              </a:rPr>
              <a:t>Primicerio</a:t>
            </a:r>
            <a:r>
              <a:rPr lang="fr-CA" sz="7200" dirty="0">
                <a:latin typeface="Dagny OT" panose="020B0504020201020104" pitchFamily="34" charset="0"/>
              </a:rPr>
              <a:t>, </a:t>
            </a:r>
            <a:r>
              <a:rPr lang="fr-CA" sz="72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7200" i="1" noProof="0" dirty="0">
                <a:latin typeface="Dagny OT" panose="020B0504020201020104" pitchFamily="34" charset="0"/>
              </a:rPr>
              <a:t> cluster </a:t>
            </a:r>
            <a:r>
              <a:rPr lang="fr-CA" sz="7200" i="1" noProof="0" dirty="0" err="1">
                <a:latin typeface="Dagny OT" panose="020B0504020201020104" pitchFamily="34" charset="0"/>
              </a:rPr>
              <a:t>analysis</a:t>
            </a:r>
            <a:r>
              <a:rPr lang="fr-CA" sz="7200" i="1" noProof="0" dirty="0">
                <a:latin typeface="Dagny OT" panose="020B0504020201020104" pitchFamily="34" charset="0"/>
              </a:rPr>
              <a:t>, in </a:t>
            </a:r>
            <a:r>
              <a:rPr lang="fr-CA" sz="7200" i="1" noProof="0" dirty="0" err="1">
                <a:latin typeface="Dagny OT" panose="020B0504020201020104" pitchFamily="34" charset="0"/>
              </a:rPr>
              <a:t>Multivariate</a:t>
            </a:r>
            <a:r>
              <a:rPr lang="fr-CA" sz="7200" i="1" noProof="0" dirty="0">
                <a:latin typeface="Dagny OT" panose="020B0504020201020104" pitchFamily="34" charset="0"/>
              </a:rPr>
              <a:t> </a:t>
            </a:r>
            <a:r>
              <a:rPr lang="fr-CA" sz="7200" i="1" noProof="0" dirty="0" err="1">
                <a:latin typeface="Dagny OT" panose="020B0504020201020104" pitchFamily="34" charset="0"/>
              </a:rPr>
              <a:t>Analysis</a:t>
            </a:r>
            <a:r>
              <a:rPr lang="fr-CA" sz="7200" i="1" noProof="0" dirty="0">
                <a:latin typeface="Dagny OT" panose="020B0504020201020104" pitchFamily="34" charset="0"/>
              </a:rPr>
              <a:t> of </a:t>
            </a:r>
            <a:r>
              <a:rPr lang="fr-CA" sz="7200" i="1" noProof="0" dirty="0" err="1">
                <a:latin typeface="Dagny OT" panose="020B0504020201020104" pitchFamily="34" charset="0"/>
              </a:rPr>
              <a:t>Ecological</a:t>
            </a:r>
            <a:r>
              <a:rPr lang="fr-CA" sz="7200" i="1" noProof="0" dirty="0">
                <a:latin typeface="Dagny OT" panose="020B0504020201020104" pitchFamily="34" charset="0"/>
              </a:rPr>
              <a:t> Data</a:t>
            </a:r>
            <a:r>
              <a:rPr lang="fr-CA" sz="7200" i="1" dirty="0">
                <a:latin typeface="Dagny OT" panose="020B0504020201020104" pitchFamily="34" charset="0"/>
              </a:rPr>
              <a:t>,</a:t>
            </a:r>
            <a:r>
              <a:rPr lang="fr-CA" sz="7200" noProof="0" dirty="0">
                <a:latin typeface="Dagny OT" panose="020B0504020201020104" pitchFamily="34" charset="0"/>
              </a:rPr>
              <a:t> </a:t>
            </a:r>
            <a:r>
              <a:rPr lang="fr-CA" sz="7200" noProof="0" dirty="0" err="1">
                <a:latin typeface="Dagny OT" panose="020B0504020201020104" pitchFamily="34" charset="0"/>
              </a:rPr>
              <a:t>Fundación</a:t>
            </a:r>
            <a:r>
              <a:rPr lang="fr-CA" sz="7200" noProof="0" dirty="0">
                <a:latin typeface="Dagny OT" panose="020B0504020201020104" pitchFamily="34" charset="0"/>
              </a:rPr>
              <a:t> </a:t>
            </a:r>
            <a:r>
              <a:rPr lang="fr-CA" sz="7200" noProof="0" dirty="0" err="1">
                <a:latin typeface="Dagny OT" panose="020B0504020201020104" pitchFamily="34" charset="0"/>
              </a:rPr>
              <a:t>BBVA</a:t>
            </a:r>
            <a:r>
              <a:rPr lang="fr-CA" sz="7200" noProof="0" dirty="0">
                <a:latin typeface="Dagny OT" panose="020B0504020201020104" pitchFamily="34" charset="0"/>
              </a:rPr>
              <a:t>, 2013, Plaza de San </a:t>
            </a:r>
            <a:r>
              <a:rPr lang="fr-CA" sz="7200" noProof="0" dirty="0" err="1">
                <a:latin typeface="Dagny OT" panose="020B0504020201020104" pitchFamily="34" charset="0"/>
              </a:rPr>
              <a:t>Nicolás</a:t>
            </a:r>
            <a:r>
              <a:rPr lang="fr-CA" sz="7200" noProof="0" dirty="0">
                <a:latin typeface="Dagny OT" panose="020B0504020201020104" pitchFamily="34" charset="0"/>
              </a:rPr>
              <a:t>, 4 48005 Bilbao, 2013.</a:t>
            </a:r>
          </a:p>
          <a:p>
            <a:pPr algn="l">
              <a:lnSpc>
                <a:spcPct val="120000"/>
              </a:lnSpc>
            </a:pPr>
            <a:r>
              <a:rPr lang="fr-CA" sz="7200" i="1" noProof="0" dirty="0">
                <a:latin typeface="Dagny OT" panose="020B0504020201020104" pitchFamily="34" charset="0"/>
              </a:rPr>
              <a:t>TIBCO </a:t>
            </a:r>
            <a:r>
              <a:rPr lang="fr-CA" sz="7200" i="1" noProof="0" dirty="0" err="1">
                <a:latin typeface="Dagny OT" panose="020B0504020201020104" pitchFamily="34" charset="0"/>
              </a:rPr>
              <a:t>Spotfire</a:t>
            </a:r>
            <a:r>
              <a:rPr lang="fr-CA" sz="7200" i="1" noProof="0" dirty="0">
                <a:latin typeface="Dagny OT" panose="020B0504020201020104" pitchFamily="34" charset="0"/>
              </a:rPr>
              <a:t> Documentation: </a:t>
            </a:r>
            <a:r>
              <a:rPr lang="fr-CA" sz="7200" i="1" noProof="0" dirty="0" err="1">
                <a:latin typeface="Dagny OT" panose="020B0504020201020104" pitchFamily="34" charset="0"/>
              </a:rPr>
              <a:t>What</a:t>
            </a:r>
            <a:r>
              <a:rPr lang="fr-CA" sz="7200" i="1" noProof="0" dirty="0">
                <a:latin typeface="Dagny OT" panose="020B0504020201020104" pitchFamily="34" charset="0"/>
              </a:rPr>
              <a:t> </a:t>
            </a:r>
            <a:r>
              <a:rPr lang="fr-CA" sz="7200" i="1" noProof="0" dirty="0" err="1">
                <a:latin typeface="Dagny OT" panose="020B0504020201020104" pitchFamily="34" charset="0"/>
              </a:rPr>
              <a:t>is</a:t>
            </a:r>
            <a:r>
              <a:rPr lang="fr-CA" sz="7200" i="1" noProof="0" dirty="0">
                <a:latin typeface="Dagny OT" panose="020B0504020201020104" pitchFamily="34" charset="0"/>
              </a:rPr>
              <a:t> a </a:t>
            </a:r>
            <a:r>
              <a:rPr lang="fr-CA" sz="7200" i="1" noProof="0" dirty="0" err="1">
                <a:latin typeface="Dagny OT" panose="020B0504020201020104" pitchFamily="34" charset="0"/>
              </a:rPr>
              <a:t>Treemap</a:t>
            </a:r>
            <a:r>
              <a:rPr lang="fr-CA" sz="7200" i="1" noProof="0" dirty="0">
                <a:latin typeface="Dagny OT" panose="020B0504020201020104" pitchFamily="34" charset="0"/>
              </a:rPr>
              <a:t>?</a:t>
            </a:r>
            <a:r>
              <a:rPr lang="fr-CA" sz="7200" noProof="0" dirty="0">
                <a:latin typeface="Dagny OT" panose="020B0504020201020104" pitchFamily="34" charset="0"/>
              </a:rPr>
              <a:t> Dernière modification : 12 février 2015. Récupéré le 11 octobre 2016.</a:t>
            </a:r>
          </a:p>
        </p:txBody>
      </p:sp>
    </p:spTree>
    <p:extLst>
      <p:ext uri="{BB962C8B-B14F-4D97-AF65-F5344CB8AC3E}">
        <p14:creationId xmlns:p14="http://schemas.microsoft.com/office/powerpoint/2010/main" val="5458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fr-CA" sz="3800" noProof="0" dirty="0">
                <a:latin typeface="Dagny OT" panose="020B0504020201020104" pitchFamily="34" charset="0"/>
              </a:rPr>
              <a:t>Wikipédia, </a:t>
            </a:r>
            <a:r>
              <a:rPr lang="fr-CA" sz="3800" i="1" noProof="0" dirty="0">
                <a:latin typeface="Dagny OT" panose="020B0504020201020104" pitchFamily="34" charset="0"/>
              </a:rPr>
              <a:t>Silhouette (clustering)</a:t>
            </a:r>
            <a:r>
              <a:rPr lang="fr-CA" sz="3800" noProof="0" dirty="0">
                <a:latin typeface="Dagny OT" panose="020B0504020201020104" pitchFamily="34" charset="0"/>
              </a:rPr>
              <a:t>. Dernière modification : 15 juillet 2016. Récupéré le 11 octobre 2016.</a:t>
            </a:r>
          </a:p>
          <a:p>
            <a:pPr>
              <a:lnSpc>
                <a:spcPct val="120000"/>
              </a:lnSpc>
            </a:pPr>
            <a:r>
              <a:rPr lang="fr-CA" sz="3800" dirty="0" err="1">
                <a:latin typeface="Dagny OT" panose="020B0504020201020104" pitchFamily="34" charset="0"/>
              </a:rPr>
              <a:t>Maechler</a:t>
            </a:r>
            <a:r>
              <a:rPr lang="fr-CA" sz="3800" dirty="0">
                <a:latin typeface="Dagny OT" panose="020B0504020201020104" pitchFamily="34" charset="0"/>
              </a:rPr>
              <a:t>, M., P. </a:t>
            </a:r>
            <a:r>
              <a:rPr lang="fr-CA" sz="3800" dirty="0" err="1">
                <a:latin typeface="Dagny OT" panose="020B0504020201020104" pitchFamily="34" charset="0"/>
              </a:rPr>
              <a:t>Rousseeuw</a:t>
            </a:r>
            <a:r>
              <a:rPr lang="fr-CA" sz="3800" dirty="0">
                <a:latin typeface="Dagny OT" panose="020B0504020201020104" pitchFamily="34" charset="0"/>
              </a:rPr>
              <a:t>, A. </a:t>
            </a:r>
            <a:r>
              <a:rPr lang="fr-CA" sz="3800" dirty="0" err="1">
                <a:latin typeface="Dagny OT" panose="020B0504020201020104" pitchFamily="34" charset="0"/>
              </a:rPr>
              <a:t>Struyf</a:t>
            </a:r>
            <a:r>
              <a:rPr lang="fr-CA" sz="3800" dirty="0">
                <a:latin typeface="Dagny OT" panose="020B0504020201020104" pitchFamily="34" charset="0"/>
              </a:rPr>
              <a:t> et M. Hubert, </a:t>
            </a:r>
            <a:r>
              <a:rPr lang="fr-CA" sz="3800" i="1" noProof="0" dirty="0">
                <a:latin typeface="Dagny OT" panose="020B0504020201020104" pitchFamily="34" charset="0"/>
              </a:rPr>
              <a:t>silhouette {cluster} </a:t>
            </a:r>
            <a:r>
              <a:rPr lang="fr-CA" sz="3800" i="1" noProof="0" dirty="0" err="1">
                <a:latin typeface="Dagny OT" panose="020B0504020201020104" pitchFamily="34" charset="0"/>
              </a:rPr>
              <a:t>Compute</a:t>
            </a:r>
            <a:r>
              <a:rPr lang="fr-CA" sz="3800" i="1" noProof="0" dirty="0">
                <a:latin typeface="Dagny OT" panose="020B0504020201020104" pitchFamily="34" charset="0"/>
              </a:rPr>
              <a:t> or </a:t>
            </a:r>
            <a:r>
              <a:rPr lang="fr-CA" sz="3800" i="1" noProof="0" dirty="0" err="1">
                <a:latin typeface="Dagny OT" panose="020B0504020201020104" pitchFamily="34" charset="0"/>
              </a:rPr>
              <a:t>Extract</a:t>
            </a:r>
            <a:r>
              <a:rPr lang="fr-CA" sz="3800" i="1" noProof="0" dirty="0">
                <a:latin typeface="Dagny OT" panose="020B0504020201020104" pitchFamily="34" charset="0"/>
              </a:rPr>
              <a:t> Silhouette Information </a:t>
            </a:r>
            <a:r>
              <a:rPr lang="fr-CA" sz="3800" i="1" noProof="0" dirty="0" err="1">
                <a:latin typeface="Dagny OT" panose="020B0504020201020104" pitchFamily="34" charset="0"/>
              </a:rPr>
              <a:t>from</a:t>
            </a:r>
            <a:r>
              <a:rPr lang="fr-CA" sz="3800" i="1" noProof="0" dirty="0">
                <a:latin typeface="Dagny OT" panose="020B0504020201020104" pitchFamily="34" charset="0"/>
              </a:rPr>
              <a:t> Clustering</a:t>
            </a:r>
            <a:r>
              <a:rPr lang="fr-CA" sz="3800" noProof="0" dirty="0">
                <a:latin typeface="Dagny OT" panose="020B0504020201020104" pitchFamily="34" charset="0"/>
              </a:rPr>
              <a:t>, version 2.0.3 du groupe de la trousse. Publié le 8 octobre 2016.</a:t>
            </a:r>
          </a:p>
          <a:p>
            <a:pPr>
              <a:lnSpc>
                <a:spcPct val="120000"/>
              </a:lnSpc>
            </a:pPr>
            <a:r>
              <a:rPr lang="fr-CA" sz="3800" dirty="0" err="1">
                <a:latin typeface="Dagny OT" panose="020B0504020201020104" pitchFamily="34" charset="0"/>
              </a:rPr>
              <a:t>Vendramin</a:t>
            </a:r>
            <a:r>
              <a:rPr lang="fr-CA" sz="3800" dirty="0">
                <a:latin typeface="Dagny OT" panose="020B0504020201020104" pitchFamily="34" charset="0"/>
              </a:rPr>
              <a:t>, L., </a:t>
            </a:r>
            <a:r>
              <a:rPr lang="fr-CA" sz="3800" dirty="0" err="1">
                <a:latin typeface="Dagny OT" panose="020B0504020201020104" pitchFamily="34" charset="0"/>
              </a:rPr>
              <a:t>R.J.G.B</a:t>
            </a:r>
            <a:r>
              <a:rPr lang="fr-CA" sz="3800" dirty="0">
                <a:latin typeface="Dagny OT" panose="020B0504020201020104" pitchFamily="34" charset="0"/>
              </a:rPr>
              <a:t>. </a:t>
            </a:r>
            <a:r>
              <a:rPr lang="fr-CA" sz="3800" dirty="0" err="1">
                <a:latin typeface="Dagny OT" panose="020B0504020201020104" pitchFamily="34" charset="0"/>
              </a:rPr>
              <a:t>Campello</a:t>
            </a:r>
            <a:r>
              <a:rPr lang="fr-CA" sz="3800" dirty="0">
                <a:latin typeface="Dagny OT" panose="020B0504020201020104" pitchFamily="34" charset="0"/>
              </a:rPr>
              <a:t> and </a:t>
            </a:r>
            <a:r>
              <a:rPr lang="fr-CA" sz="3800" dirty="0" err="1">
                <a:latin typeface="Dagny OT" panose="020B0504020201020104" pitchFamily="34" charset="0"/>
              </a:rPr>
              <a:t>E.R</a:t>
            </a:r>
            <a:r>
              <a:rPr lang="fr-CA" sz="3800" dirty="0">
                <a:latin typeface="Dagny OT" panose="020B0504020201020104" pitchFamily="34" charset="0"/>
              </a:rPr>
              <a:t>. </a:t>
            </a:r>
            <a:r>
              <a:rPr lang="fr-CA" sz="3800" dirty="0" err="1">
                <a:latin typeface="Dagny OT" panose="020B0504020201020104" pitchFamily="34" charset="0"/>
              </a:rPr>
              <a:t>Hruschka</a:t>
            </a:r>
            <a:r>
              <a:rPr lang="fr-CA" sz="3800" dirty="0">
                <a:latin typeface="Dagny OT" panose="020B0504020201020104" pitchFamily="34" charset="0"/>
              </a:rPr>
              <a:t>, </a:t>
            </a:r>
            <a:r>
              <a:rPr lang="fr-CA" sz="3800" i="1" noProof="0" dirty="0">
                <a:latin typeface="Dagny OT" panose="020B0504020201020104" pitchFamily="34" charset="0"/>
              </a:rPr>
              <a:t>Relative Clustering </a:t>
            </a:r>
            <a:r>
              <a:rPr lang="fr-CA" sz="3800" i="1" noProof="0" dirty="0" err="1">
                <a:latin typeface="Dagny OT" panose="020B0504020201020104" pitchFamily="34" charset="0"/>
              </a:rPr>
              <a:t>Validity</a:t>
            </a:r>
            <a:r>
              <a:rPr lang="fr-CA" sz="3800" i="1" noProof="0" dirty="0">
                <a:latin typeface="Dagny OT" panose="020B0504020201020104" pitchFamily="34" charset="0"/>
              </a:rPr>
              <a:t> </a:t>
            </a:r>
            <a:r>
              <a:rPr lang="fr-CA" sz="3800" i="1" noProof="0" dirty="0" err="1">
                <a:latin typeface="Dagny OT" panose="020B0504020201020104" pitchFamily="34" charset="0"/>
              </a:rPr>
              <a:t>Criteria</a:t>
            </a:r>
            <a:r>
              <a:rPr lang="fr-CA" sz="3800" i="1" noProof="0" dirty="0">
                <a:latin typeface="Dagny OT" panose="020B0504020201020104" pitchFamily="34" charset="0"/>
              </a:rPr>
              <a:t>: A Comparative </a:t>
            </a:r>
            <a:r>
              <a:rPr lang="fr-CA" sz="3800" i="1" noProof="0" dirty="0" err="1">
                <a:latin typeface="Dagny OT" panose="020B0504020201020104" pitchFamily="34" charset="0"/>
              </a:rPr>
              <a:t>Overview</a:t>
            </a:r>
            <a:r>
              <a:rPr lang="fr-CA" sz="3800" dirty="0">
                <a:latin typeface="Dagny OT" panose="020B0504020201020104" pitchFamily="34" charset="0"/>
              </a:rPr>
              <a:t>, </a:t>
            </a:r>
            <a:r>
              <a:rPr lang="fr-CA" sz="3800" dirty="0" err="1">
                <a:latin typeface="Dagny OT" panose="020B0504020201020104" pitchFamily="34" charset="0"/>
              </a:rPr>
              <a:t>Wiley</a:t>
            </a:r>
            <a:r>
              <a:rPr lang="fr-CA" sz="3800" dirty="0">
                <a:latin typeface="Dagny OT" panose="020B0504020201020104" pitchFamily="34" charset="0"/>
              </a:rPr>
              <a:t> </a:t>
            </a:r>
            <a:r>
              <a:rPr lang="fr-CA" sz="3800" dirty="0" err="1">
                <a:latin typeface="Dagny OT" panose="020B0504020201020104" pitchFamily="34" charset="0"/>
              </a:rPr>
              <a:t>InterScience</a:t>
            </a:r>
            <a:r>
              <a:rPr lang="fr-CA" sz="3800" dirty="0">
                <a:latin typeface="Dagny OT" panose="020B0504020201020104" pitchFamily="34" charset="0"/>
              </a:rPr>
              <a:t>. </a:t>
            </a:r>
            <a:r>
              <a:rPr lang="fr-CA" sz="3800" noProof="0" dirty="0">
                <a:latin typeface="Dagny OT" panose="020B0504020201020104" pitchFamily="34" charset="0"/>
              </a:rPr>
              <a:t>Publié en ligne le 30 juin 2010.</a:t>
            </a:r>
            <a:endParaRPr lang="fr-CA" sz="3800" b="1" noProof="0" dirty="0">
              <a:latin typeface="Dagny OT" panose="020B0504020201020104" pitchFamily="34" charset="0"/>
            </a:endParaRPr>
          </a:p>
          <a:p>
            <a:pPr>
              <a:lnSpc>
                <a:spcPct val="120000"/>
              </a:lnSpc>
            </a:pPr>
            <a:r>
              <a:rPr lang="fr-CA" sz="3800" dirty="0">
                <a:latin typeface="Dagny OT" panose="020B0504020201020104" pitchFamily="34" charset="0"/>
              </a:rPr>
              <a:t>Gower, J. C., </a:t>
            </a:r>
            <a:r>
              <a:rPr lang="fr-CA" sz="3800" i="1" noProof="0" dirty="0">
                <a:latin typeface="Dagny OT" panose="020B0504020201020104" pitchFamily="34" charset="0"/>
              </a:rPr>
              <a:t>A General Coefficient of </a:t>
            </a:r>
            <a:r>
              <a:rPr lang="fr-CA" sz="3800" i="1" noProof="0" dirty="0" err="1">
                <a:latin typeface="Dagny OT" panose="020B0504020201020104" pitchFamily="34" charset="0"/>
              </a:rPr>
              <a:t>Similarity</a:t>
            </a:r>
            <a:r>
              <a:rPr lang="fr-CA" sz="3800" i="1" noProof="0" dirty="0">
                <a:latin typeface="Dagny OT" panose="020B0504020201020104" pitchFamily="34" charset="0"/>
              </a:rPr>
              <a:t> and </a:t>
            </a:r>
            <a:r>
              <a:rPr lang="fr-CA" sz="3800" i="1" noProof="0" dirty="0" err="1">
                <a:latin typeface="Dagny OT" panose="020B0504020201020104" pitchFamily="34" charset="0"/>
              </a:rPr>
              <a:t>Some</a:t>
            </a:r>
            <a:r>
              <a:rPr lang="fr-CA" sz="3800" i="1" noProof="0" dirty="0">
                <a:latin typeface="Dagny OT" panose="020B0504020201020104" pitchFamily="34" charset="0"/>
              </a:rPr>
              <a:t> of </a:t>
            </a:r>
            <a:r>
              <a:rPr lang="fr-CA" sz="3800" i="1" noProof="0" dirty="0" err="1">
                <a:latin typeface="Dagny OT" panose="020B0504020201020104" pitchFamily="34" charset="0"/>
              </a:rPr>
              <a:t>Its</a:t>
            </a:r>
            <a:r>
              <a:rPr lang="fr-CA" sz="3800" i="1" noProof="0" dirty="0">
                <a:latin typeface="Dagny OT" panose="020B0504020201020104" pitchFamily="34" charset="0"/>
              </a:rPr>
              <a:t> </a:t>
            </a:r>
            <a:r>
              <a:rPr lang="fr-CA" sz="3800" i="1" noProof="0" dirty="0" err="1">
                <a:latin typeface="Dagny OT" panose="020B0504020201020104" pitchFamily="34" charset="0"/>
              </a:rPr>
              <a:t>Properties</a:t>
            </a:r>
            <a:r>
              <a:rPr lang="fr-CA" sz="3800" noProof="0" dirty="0">
                <a:latin typeface="Dagny OT" panose="020B0504020201020104" pitchFamily="34" charset="0"/>
              </a:rPr>
              <a:t>, </a:t>
            </a:r>
            <a:r>
              <a:rPr lang="fr-CA" sz="3800" noProof="0" dirty="0" err="1">
                <a:latin typeface="Dagny OT" panose="020B0504020201020104" pitchFamily="34" charset="0"/>
              </a:rPr>
              <a:t>Biometrics</a:t>
            </a:r>
            <a:r>
              <a:rPr lang="fr-CA" sz="3800" noProof="0" dirty="0">
                <a:latin typeface="Dagny OT" panose="020B0504020201020104" pitchFamily="34" charset="0"/>
              </a:rPr>
              <a:t>, 1971.</a:t>
            </a:r>
          </a:p>
          <a:p>
            <a:pPr>
              <a:lnSpc>
                <a:spcPct val="120000"/>
              </a:lnSpc>
            </a:pPr>
            <a:r>
              <a:rPr lang="fr-CA" sz="3800" dirty="0">
                <a:latin typeface="Dagny OT" panose="020B0504020201020104" pitchFamily="34" charset="0"/>
              </a:rPr>
              <a:t>Buttigieg, </a:t>
            </a:r>
            <a:r>
              <a:rPr lang="fr-CA" sz="3800" dirty="0" err="1">
                <a:latin typeface="Dagny OT" panose="020B0504020201020104" pitchFamily="34" charset="0"/>
              </a:rPr>
              <a:t>P.L</a:t>
            </a:r>
            <a:r>
              <a:rPr lang="fr-CA" sz="3800" dirty="0">
                <a:latin typeface="Dagny OT" panose="020B0504020201020104" pitchFamily="34" charset="0"/>
              </a:rPr>
              <a:t>., et A. Ramette, </a:t>
            </a:r>
            <a:r>
              <a:rPr lang="fr-CA" sz="3800" i="1" noProof="0" dirty="0" err="1">
                <a:latin typeface="Dagny OT" panose="020B0504020201020104" pitchFamily="34" charset="0"/>
              </a:rPr>
              <a:t>Dissimilarity</a:t>
            </a:r>
            <a:r>
              <a:rPr lang="fr-CA" sz="3800" i="1" noProof="0" dirty="0">
                <a:latin typeface="Dagny OT" panose="020B0504020201020104" pitchFamily="34" charset="0"/>
              </a:rPr>
              <a:t> </a:t>
            </a:r>
            <a:r>
              <a:rPr lang="fr-CA" sz="3800" i="1" noProof="0" dirty="0" err="1">
                <a:latin typeface="Dagny OT" panose="020B0504020201020104" pitchFamily="34" charset="0"/>
              </a:rPr>
              <a:t>Measures</a:t>
            </a:r>
            <a:r>
              <a:rPr lang="fr-CA" sz="3800" noProof="0" dirty="0">
                <a:latin typeface="Dagny OT" panose="020B0504020201020104" pitchFamily="34" charset="0"/>
              </a:rPr>
              <a:t>, A Guide to </a:t>
            </a:r>
            <a:r>
              <a:rPr lang="fr-CA" sz="3800" noProof="0" dirty="0" err="1">
                <a:latin typeface="Dagny OT" panose="020B0504020201020104" pitchFamily="34" charset="0"/>
              </a:rPr>
              <a:t>Statistical</a:t>
            </a:r>
            <a:r>
              <a:rPr lang="fr-CA" sz="3800" noProof="0" dirty="0">
                <a:latin typeface="Dagny OT" panose="020B0504020201020104" pitchFamily="34" charset="0"/>
              </a:rPr>
              <a:t> </a:t>
            </a:r>
            <a:r>
              <a:rPr lang="fr-CA" sz="3800" noProof="0" dirty="0" err="1">
                <a:latin typeface="Dagny OT" panose="020B0504020201020104" pitchFamily="34" charset="0"/>
              </a:rPr>
              <a:t>Analysis</a:t>
            </a:r>
            <a:r>
              <a:rPr lang="fr-CA" sz="3800" noProof="0" dirty="0">
                <a:latin typeface="Dagny OT" panose="020B0504020201020104" pitchFamily="34" charset="0"/>
              </a:rPr>
              <a:t> in </a:t>
            </a:r>
            <a:r>
              <a:rPr lang="fr-CA" sz="3800" noProof="0" dirty="0" err="1">
                <a:latin typeface="Dagny OT" panose="020B0504020201020104" pitchFamily="34" charset="0"/>
              </a:rPr>
              <a:t>Microbial</a:t>
            </a:r>
            <a:r>
              <a:rPr lang="fr-CA" sz="3800" noProof="0" dirty="0">
                <a:latin typeface="Dagny OT" panose="020B0504020201020104" pitchFamily="34" charset="0"/>
              </a:rPr>
              <a:t> </a:t>
            </a:r>
            <a:r>
              <a:rPr lang="fr-CA" sz="3800" noProof="0" dirty="0" err="1">
                <a:latin typeface="Dagny OT" panose="020B0504020201020104" pitchFamily="34" charset="0"/>
              </a:rPr>
              <a:t>Ecology</a:t>
            </a:r>
            <a:r>
              <a:rPr lang="fr-CA" sz="3800" noProof="0" dirty="0">
                <a:latin typeface="Dagny OT" panose="020B0504020201020104" pitchFamily="34" charset="0"/>
              </a:rPr>
              <a:t>: a </a:t>
            </a:r>
            <a:r>
              <a:rPr lang="fr-CA" sz="3800" noProof="0" dirty="0" err="1">
                <a:latin typeface="Dagny OT" panose="020B0504020201020104" pitchFamily="34" charset="0"/>
              </a:rPr>
              <a:t>community-focused</a:t>
            </a:r>
            <a:r>
              <a:rPr lang="fr-CA" sz="3800" noProof="0" dirty="0">
                <a:latin typeface="Dagny OT" panose="020B0504020201020104" pitchFamily="34" charset="0"/>
              </a:rPr>
              <a:t>, living </a:t>
            </a:r>
            <a:r>
              <a:rPr lang="fr-CA" sz="3800" noProof="0" dirty="0" err="1">
                <a:latin typeface="Dagny OT" panose="020B0504020201020104" pitchFamily="34" charset="0"/>
              </a:rPr>
              <a:t>review</a:t>
            </a:r>
            <a:r>
              <a:rPr lang="fr-CA" sz="3800" noProof="0" dirty="0">
                <a:latin typeface="Dagny OT" panose="020B0504020201020104" pitchFamily="34" charset="0"/>
              </a:rPr>
              <a:t> of </a:t>
            </a:r>
            <a:r>
              <a:rPr lang="fr-CA" sz="3800" noProof="0" dirty="0" err="1">
                <a:latin typeface="Dagny OT" panose="020B0504020201020104" pitchFamily="34" charset="0"/>
              </a:rPr>
              <a:t>multivariate</a:t>
            </a:r>
            <a:r>
              <a:rPr lang="fr-CA" sz="3800" noProof="0" dirty="0">
                <a:latin typeface="Dagny OT" panose="020B0504020201020104" pitchFamily="34" charset="0"/>
              </a:rPr>
              <a:t> data analyses.</a:t>
            </a:r>
          </a:p>
          <a:p>
            <a:pPr>
              <a:lnSpc>
                <a:spcPct val="120000"/>
              </a:lnSpc>
            </a:pPr>
            <a:r>
              <a:rPr lang="fr-CA" sz="3800" dirty="0" err="1" smtClean="0">
                <a:latin typeface="Dagny OT" panose="020B0504020201020104" pitchFamily="34" charset="0"/>
              </a:rPr>
              <a:t>O'Connor</a:t>
            </a:r>
            <a:r>
              <a:rPr lang="fr-CA" sz="3800" dirty="0">
                <a:latin typeface="Dagny OT" panose="020B0504020201020104" pitchFamily="34" charset="0"/>
              </a:rPr>
              <a:t>, B., </a:t>
            </a:r>
            <a:r>
              <a:rPr lang="fr-CA" sz="3800" i="1" noProof="0" dirty="0" err="1">
                <a:latin typeface="Dagny OT" panose="020B0504020201020104" pitchFamily="34" charset="0"/>
              </a:rPr>
              <a:t>Cosine</a:t>
            </a:r>
            <a:r>
              <a:rPr lang="fr-CA" sz="3800" i="1" noProof="0" dirty="0">
                <a:latin typeface="Dagny OT" panose="020B0504020201020104" pitchFamily="34" charset="0"/>
              </a:rPr>
              <a:t> </a:t>
            </a:r>
            <a:r>
              <a:rPr lang="fr-CA" sz="3800" i="1" noProof="0" dirty="0" err="1">
                <a:latin typeface="Dagny OT" panose="020B0504020201020104" pitchFamily="34" charset="0"/>
              </a:rPr>
              <a:t>similarity</a:t>
            </a:r>
            <a:r>
              <a:rPr lang="fr-CA" sz="3800" i="1" noProof="0" dirty="0">
                <a:latin typeface="Dagny OT" panose="020B0504020201020104" pitchFamily="34" charset="0"/>
              </a:rPr>
              <a:t>, Pearson </a:t>
            </a:r>
            <a:r>
              <a:rPr lang="fr-CA" sz="3800" i="1" noProof="0" dirty="0" err="1">
                <a:latin typeface="Dagny OT" panose="020B0504020201020104" pitchFamily="34" charset="0"/>
              </a:rPr>
              <a:t>correlation</a:t>
            </a:r>
            <a:r>
              <a:rPr lang="fr-CA" sz="3800" i="1" noProof="0" dirty="0">
                <a:latin typeface="Dagny OT" panose="020B0504020201020104" pitchFamily="34" charset="0"/>
              </a:rPr>
              <a:t>, and </a:t>
            </a:r>
            <a:r>
              <a:rPr lang="fr-CA" sz="3800" i="1" noProof="0" dirty="0" err="1">
                <a:latin typeface="Dagny OT" panose="020B0504020201020104" pitchFamily="34" charset="0"/>
              </a:rPr>
              <a:t>OLS</a:t>
            </a:r>
            <a:r>
              <a:rPr lang="fr-CA" sz="3800" i="1" noProof="0" dirty="0">
                <a:latin typeface="Dagny OT" panose="020B0504020201020104" pitchFamily="34" charset="0"/>
              </a:rPr>
              <a:t> coefficients</a:t>
            </a:r>
            <a:r>
              <a:rPr lang="fr-CA" sz="3800" noProof="0" dirty="0">
                <a:latin typeface="Dagny OT" panose="020B0504020201020104" pitchFamily="34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fr-CA" sz="3800" dirty="0">
                <a:latin typeface="Dagny OT" panose="020B0504020201020104" pitchFamily="34" charset="0"/>
              </a:rPr>
              <a:t>Benoît, G., </a:t>
            </a:r>
            <a:r>
              <a:rPr lang="fr-CA" sz="3800" i="1" noProof="0" dirty="0">
                <a:latin typeface="Dagny OT" panose="020B0504020201020104" pitchFamily="34" charset="0"/>
              </a:rPr>
              <a:t>Data Mining Portfolio </a:t>
            </a:r>
            <a:r>
              <a:rPr lang="fr-CA" sz="3800" i="1" noProof="0" dirty="0" err="1">
                <a:latin typeface="Dagny OT" panose="020B0504020201020104" pitchFamily="34" charset="0"/>
              </a:rPr>
              <a:t>Similarity</a:t>
            </a:r>
            <a:r>
              <a:rPr lang="fr-CA" sz="3800" i="1" noProof="0" dirty="0">
                <a:latin typeface="Dagny OT" panose="020B0504020201020104" pitchFamily="34" charset="0"/>
              </a:rPr>
              <a:t> and </a:t>
            </a:r>
            <a:r>
              <a:rPr lang="fr-CA" sz="3800" i="1" noProof="0" dirty="0" err="1">
                <a:latin typeface="Dagny OT" panose="020B0504020201020104" pitchFamily="34" charset="0"/>
              </a:rPr>
              <a:t>Dissimilarity</a:t>
            </a:r>
            <a:r>
              <a:rPr lang="fr-CA" sz="3800" i="1" noProof="0" dirty="0">
                <a:latin typeface="Dagny OT" panose="020B0504020201020104" pitchFamily="34" charset="0"/>
              </a:rPr>
              <a:t> </a:t>
            </a:r>
            <a:r>
              <a:rPr lang="fr-CA" sz="3800" i="1" noProof="0" dirty="0" err="1">
                <a:latin typeface="Dagny OT" panose="020B0504020201020104" pitchFamily="34" charset="0"/>
              </a:rPr>
              <a:t>Measures</a:t>
            </a:r>
            <a:r>
              <a:rPr lang="fr-CA" sz="3800" noProof="0" dirty="0">
                <a:latin typeface="Dagny OT" panose="020B05040202010201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fr-CA" sz="3800" dirty="0" err="1">
                <a:latin typeface="Dagny OT" panose="020B0504020201020104" pitchFamily="34" charset="0"/>
              </a:rPr>
              <a:t>Greenacre</a:t>
            </a:r>
            <a:r>
              <a:rPr lang="fr-CA" sz="3800" dirty="0">
                <a:latin typeface="Dagny OT" panose="020B0504020201020104" pitchFamily="34" charset="0"/>
              </a:rPr>
              <a:t>, M., et R. </a:t>
            </a:r>
            <a:r>
              <a:rPr lang="fr-CA" sz="3800" dirty="0" err="1">
                <a:latin typeface="Dagny OT" panose="020B0504020201020104" pitchFamily="34" charset="0"/>
              </a:rPr>
              <a:t>Primicerio</a:t>
            </a:r>
            <a:r>
              <a:rPr lang="fr-CA" sz="3800" dirty="0">
                <a:latin typeface="Dagny OT" panose="020B0504020201020104" pitchFamily="34" charset="0"/>
              </a:rPr>
              <a:t>, </a:t>
            </a:r>
            <a:r>
              <a:rPr lang="fr-CA" sz="3800" i="1" noProof="0" dirty="0" err="1">
                <a:latin typeface="Dagny OT" panose="020B0504020201020104" pitchFamily="34" charset="0"/>
              </a:rPr>
              <a:t>Measures</a:t>
            </a:r>
            <a:r>
              <a:rPr lang="fr-CA" sz="3800" i="1" noProof="0" dirty="0">
                <a:latin typeface="Dagny OT" panose="020B0504020201020104" pitchFamily="34" charset="0"/>
              </a:rPr>
              <a:t> of distance and </a:t>
            </a:r>
            <a:r>
              <a:rPr lang="fr-CA" sz="3800" i="1" noProof="0" dirty="0" err="1">
                <a:latin typeface="Dagny OT" panose="020B0504020201020104" pitchFamily="34" charset="0"/>
              </a:rPr>
              <a:t>correlation</a:t>
            </a:r>
            <a:r>
              <a:rPr lang="fr-CA" sz="3800" i="1" noProof="0" dirty="0">
                <a:latin typeface="Dagny OT" panose="020B0504020201020104" pitchFamily="34" charset="0"/>
              </a:rPr>
              <a:t> </a:t>
            </a:r>
            <a:r>
              <a:rPr lang="fr-CA" sz="3800" i="1" noProof="0" dirty="0" err="1">
                <a:latin typeface="Dagny OT" panose="020B0504020201020104" pitchFamily="34" charset="0"/>
              </a:rPr>
              <a:t>between</a:t>
            </a:r>
            <a:r>
              <a:rPr lang="fr-CA" sz="3800" i="1" noProof="0" dirty="0">
                <a:latin typeface="Dagny OT" panose="020B0504020201020104" pitchFamily="34" charset="0"/>
              </a:rPr>
              <a:t> variables</a:t>
            </a:r>
            <a:r>
              <a:rPr lang="fr-CA" sz="3800" noProof="0" dirty="0">
                <a:latin typeface="Dagny OT" panose="020B0504020201020104" pitchFamily="34" charset="0"/>
              </a:rPr>
              <a:t>, </a:t>
            </a:r>
            <a:r>
              <a:rPr lang="fr-CA" sz="3800" noProof="0" dirty="0" err="1">
                <a:latin typeface="Dagny OT" panose="020B0504020201020104" pitchFamily="34" charset="0"/>
              </a:rPr>
              <a:t>Multivariate</a:t>
            </a:r>
            <a:r>
              <a:rPr lang="fr-CA" sz="3800" noProof="0" dirty="0">
                <a:latin typeface="Dagny OT" panose="020B0504020201020104" pitchFamily="34" charset="0"/>
              </a:rPr>
              <a:t> </a:t>
            </a:r>
            <a:r>
              <a:rPr lang="fr-CA" sz="3800" noProof="0" dirty="0" err="1">
                <a:latin typeface="Dagny OT" panose="020B0504020201020104" pitchFamily="34" charset="0"/>
              </a:rPr>
              <a:t>Analysis</a:t>
            </a:r>
            <a:r>
              <a:rPr lang="fr-CA" sz="3800" noProof="0" dirty="0">
                <a:latin typeface="Dagny OT" panose="020B0504020201020104" pitchFamily="34" charset="0"/>
              </a:rPr>
              <a:t> of </a:t>
            </a:r>
            <a:r>
              <a:rPr lang="fr-CA" sz="3800" noProof="0" dirty="0" err="1">
                <a:latin typeface="Dagny OT" panose="020B0504020201020104" pitchFamily="34" charset="0"/>
              </a:rPr>
              <a:t>Ecological</a:t>
            </a:r>
            <a:r>
              <a:rPr lang="fr-CA" sz="3800" noProof="0" dirty="0">
                <a:latin typeface="Dagny OT" panose="020B0504020201020104" pitchFamily="34" charset="0"/>
              </a:rPr>
              <a:t> Data, 2013.</a:t>
            </a:r>
          </a:p>
        </p:txBody>
      </p:sp>
    </p:spTree>
    <p:extLst>
      <p:ext uri="{BB962C8B-B14F-4D97-AF65-F5344CB8AC3E}">
        <p14:creationId xmlns:p14="http://schemas.microsoft.com/office/powerpoint/2010/main" val="25376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A" sz="1800" dirty="0" smtClean="0">
                <a:latin typeface="Dagny OT" panose="020B0504020201020104" pitchFamily="34" charset="0"/>
              </a:rPr>
              <a:t>d'Huy</a:t>
            </a:r>
            <a:r>
              <a:rPr lang="fr-CA" sz="1800" dirty="0">
                <a:latin typeface="Dagny OT" panose="020B0504020201020104" pitchFamily="34" charset="0"/>
              </a:rPr>
              <a:t>, J., </a:t>
            </a:r>
            <a:r>
              <a:rPr lang="fr-CA" sz="1800" i="1" noProof="0" dirty="0">
                <a:latin typeface="Dagny OT" panose="020B0504020201020104" pitchFamily="34" charset="0"/>
              </a:rPr>
              <a:t>Scientists Trace </a:t>
            </a:r>
            <a:r>
              <a:rPr lang="fr-CA" sz="1800" i="1" noProof="0" dirty="0" err="1" smtClean="0">
                <a:latin typeface="Dagny OT" panose="020B0504020201020104" pitchFamily="34" charset="0"/>
              </a:rPr>
              <a:t>Society's</a:t>
            </a:r>
            <a:r>
              <a:rPr lang="fr-CA" sz="1800" i="1" noProof="0" dirty="0" smtClean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Myths</a:t>
            </a:r>
            <a:r>
              <a:rPr lang="fr-CA" sz="1800" i="1" noProof="0" dirty="0">
                <a:latin typeface="Dagny OT" panose="020B0504020201020104" pitchFamily="34" charset="0"/>
              </a:rPr>
              <a:t> to Primordial Origins</a:t>
            </a:r>
            <a:r>
              <a:rPr lang="fr-CA" sz="1800" noProof="0" dirty="0">
                <a:latin typeface="Dagny OT" panose="020B0504020201020104" pitchFamily="34" charset="0"/>
              </a:rPr>
              <a:t>, Scientific American (en </a:t>
            </a:r>
            <a:r>
              <a:rPr lang="fr-CA" sz="1800" dirty="0">
                <a:latin typeface="Dagny OT" panose="020B0504020201020104" pitchFamily="34" charset="0"/>
              </a:rPr>
              <a:t>ligne</a:t>
            </a:r>
            <a:r>
              <a:rPr lang="fr-CA" sz="1800" noProof="0" dirty="0">
                <a:latin typeface="Dagny OT" panose="020B0504020201020104" pitchFamily="34" charset="0"/>
              </a:rPr>
              <a:t>). Publié le 29 septembre 2016. Récupéré le 11 octobre 2016.</a:t>
            </a:r>
          </a:p>
          <a:p>
            <a:r>
              <a:rPr lang="fr-CA" sz="1800" dirty="0">
                <a:latin typeface="Dagny OT" panose="020B0504020201020104" pitchFamily="34" charset="0"/>
              </a:rPr>
              <a:t>Habib, U., K. Hayat et G. </a:t>
            </a:r>
            <a:r>
              <a:rPr lang="fr-CA" sz="1800" dirty="0" err="1">
                <a:latin typeface="Dagny OT" panose="020B0504020201020104" pitchFamily="34" charset="0"/>
              </a:rPr>
              <a:t>Zucker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i="1" noProof="0" dirty="0" err="1">
                <a:latin typeface="Dagny OT" panose="020B0504020201020104" pitchFamily="34" charset="0"/>
              </a:rPr>
              <a:t>Complex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 smtClean="0">
                <a:latin typeface="Dagny OT" panose="020B0504020201020104" pitchFamily="34" charset="0"/>
              </a:rPr>
              <a:t>building's</a:t>
            </a:r>
            <a:r>
              <a:rPr lang="fr-CA" sz="1800" i="1" noProof="0" dirty="0" smtClean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energy</a:t>
            </a:r>
            <a:r>
              <a:rPr lang="fr-CA" sz="1800" i="1" noProof="0" dirty="0">
                <a:latin typeface="Dagny OT" panose="020B0504020201020104" pitchFamily="34" charset="0"/>
              </a:rPr>
              <a:t> system </a:t>
            </a:r>
            <a:r>
              <a:rPr lang="fr-CA" sz="1800" i="1" noProof="0" dirty="0" err="1">
                <a:latin typeface="Dagny OT" panose="020B0504020201020104" pitchFamily="34" charset="0"/>
              </a:rPr>
              <a:t>operation</a:t>
            </a:r>
            <a:r>
              <a:rPr lang="fr-CA" sz="1800" i="1" noProof="0" dirty="0">
                <a:latin typeface="Dagny OT" panose="020B0504020201020104" pitchFamily="34" charset="0"/>
              </a:rPr>
              <a:t> patterns </a:t>
            </a:r>
            <a:r>
              <a:rPr lang="fr-CA" sz="1800" i="1" noProof="0" dirty="0" err="1">
                <a:latin typeface="Dagny OT" panose="020B0504020201020104" pitchFamily="34" charset="0"/>
              </a:rPr>
              <a:t>analysis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using</a:t>
            </a:r>
            <a:r>
              <a:rPr lang="fr-CA" sz="1800" i="1" noProof="0" dirty="0">
                <a:latin typeface="Dagny OT" panose="020B0504020201020104" pitchFamily="34" charset="0"/>
              </a:rPr>
              <a:t> bag of </a:t>
            </a:r>
            <a:r>
              <a:rPr lang="fr-CA" sz="1800" i="1" noProof="0" dirty="0" err="1">
                <a:latin typeface="Dagny OT" panose="020B0504020201020104" pitchFamily="34" charset="0"/>
              </a:rPr>
              <a:t>words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representation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with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1800" i="1" noProof="0" dirty="0">
                <a:latin typeface="Dagny OT" panose="020B0504020201020104" pitchFamily="34" charset="0"/>
              </a:rPr>
              <a:t> clustering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noProof="0" dirty="0" err="1">
                <a:latin typeface="Dagny OT" panose="020B0504020201020104" pitchFamily="34" charset="0"/>
              </a:rPr>
              <a:t>Complex</a:t>
            </a:r>
            <a:r>
              <a:rPr lang="fr-CA" sz="1800" noProof="0" dirty="0">
                <a:latin typeface="Dagny OT" panose="020B0504020201020104" pitchFamily="34" charset="0"/>
              </a:rPr>
              <a:t> Adaptive </a:t>
            </a:r>
            <a:r>
              <a:rPr lang="fr-CA" sz="1800" noProof="0" dirty="0" err="1">
                <a:latin typeface="Dagny OT" panose="020B0504020201020104" pitchFamily="34" charset="0"/>
              </a:rPr>
              <a:t>Systems</a:t>
            </a:r>
            <a:r>
              <a:rPr lang="fr-CA" sz="1800" noProof="0" dirty="0">
                <a:latin typeface="Dagny OT" panose="020B0504020201020104" pitchFamily="34" charset="0"/>
              </a:rPr>
              <a:t> </a:t>
            </a:r>
            <a:r>
              <a:rPr lang="fr-CA" sz="1800" dirty="0">
                <a:latin typeface="Dagny OT" panose="020B0504020201020104" pitchFamily="34" charset="0"/>
              </a:rPr>
              <a:t>Modeling, 4:8, 2016.</a:t>
            </a:r>
            <a:endParaRPr lang="fr-CA" sz="1800" noProof="0" dirty="0">
              <a:latin typeface="Dagny OT" panose="020B0504020201020104" pitchFamily="34" charset="0"/>
            </a:endParaRPr>
          </a:p>
          <a:p>
            <a:r>
              <a:rPr lang="fr-CA" sz="1800" dirty="0" err="1">
                <a:latin typeface="Dagny OT" panose="020B0504020201020104" pitchFamily="34" charset="0"/>
              </a:rPr>
              <a:t>Orłowska</a:t>
            </a:r>
            <a:r>
              <a:rPr lang="fr-CA" sz="1800" dirty="0">
                <a:latin typeface="Dagny OT" panose="020B0504020201020104" pitchFamily="34" charset="0"/>
              </a:rPr>
              <a:t>, M., K. </a:t>
            </a:r>
            <a:r>
              <a:rPr lang="fr-CA" sz="1800" dirty="0" err="1">
                <a:latin typeface="Dagny OT" panose="020B0504020201020104" pitchFamily="34" charset="0"/>
              </a:rPr>
              <a:t>Pytlakowskae</a:t>
            </a:r>
            <a:r>
              <a:rPr lang="fr-CA" sz="1800" dirty="0">
                <a:latin typeface="Dagny OT" panose="020B0504020201020104" pitchFamily="34" charset="0"/>
              </a:rPr>
              <a:t>, A. Mrozek-</a:t>
            </a:r>
            <a:r>
              <a:rPr lang="fr-CA" sz="1800" dirty="0" err="1">
                <a:latin typeface="Dagny OT" panose="020B0504020201020104" pitchFamily="34" charset="0"/>
              </a:rPr>
              <a:t>Wilczkiewicz</a:t>
            </a:r>
            <a:r>
              <a:rPr lang="fr-CA" sz="1800" dirty="0">
                <a:latin typeface="Dagny OT" panose="020B0504020201020104" pitchFamily="34" charset="0"/>
              </a:rPr>
              <a:t>, R. </a:t>
            </a:r>
            <a:r>
              <a:rPr lang="fr-CA" sz="1800" dirty="0" err="1">
                <a:latin typeface="Dagny OT" panose="020B0504020201020104" pitchFamily="34" charset="0"/>
              </a:rPr>
              <a:t>Musioł</a:t>
            </a:r>
            <a:r>
              <a:rPr lang="fr-CA" sz="1800" dirty="0">
                <a:latin typeface="Dagny OT" panose="020B0504020201020104" pitchFamily="34" charset="0"/>
              </a:rPr>
              <a:t>, M. </a:t>
            </a:r>
            <a:r>
              <a:rPr lang="fr-CA" sz="1800" dirty="0" err="1">
                <a:latin typeface="Dagny OT" panose="020B0504020201020104" pitchFamily="34" charset="0"/>
              </a:rPr>
              <a:t>Waksmundzka-Hajnos</a:t>
            </a:r>
            <a:r>
              <a:rPr lang="fr-CA" sz="1800" dirty="0">
                <a:latin typeface="Dagny OT" panose="020B0504020201020104" pitchFamily="34" charset="0"/>
              </a:rPr>
              <a:t>, M. </a:t>
            </a:r>
            <a:r>
              <a:rPr lang="fr-CA" sz="1800" dirty="0" err="1">
                <a:latin typeface="Dagny OT" panose="020B0504020201020104" pitchFamily="34" charset="0"/>
              </a:rPr>
              <a:t>Sajewicz</a:t>
            </a:r>
            <a:r>
              <a:rPr lang="fr-CA" sz="1800" dirty="0">
                <a:latin typeface="Dagny OT" panose="020B0504020201020104" pitchFamily="34" charset="0"/>
              </a:rPr>
              <a:t> et T. </a:t>
            </a:r>
            <a:r>
              <a:rPr lang="fr-CA" sz="1800" dirty="0" err="1">
                <a:latin typeface="Dagny OT" panose="020B0504020201020104" pitchFamily="34" charset="0"/>
              </a:rPr>
              <a:t>Kowalska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A </a:t>
            </a:r>
            <a:r>
              <a:rPr lang="fr-CA" sz="1800" i="1" noProof="0" dirty="0" err="1">
                <a:latin typeface="Dagny OT" panose="020B0504020201020104" pitchFamily="34" charset="0"/>
              </a:rPr>
              <a:t>Comparison</a:t>
            </a:r>
            <a:r>
              <a:rPr lang="fr-CA" sz="1800" i="1" noProof="0" dirty="0">
                <a:latin typeface="Dagny OT" panose="020B0504020201020104" pitchFamily="34" charset="0"/>
              </a:rPr>
              <a:t> of </a:t>
            </a:r>
            <a:r>
              <a:rPr lang="fr-CA" sz="1800" i="1" noProof="0" dirty="0" err="1">
                <a:latin typeface="Dagny OT" panose="020B0504020201020104" pitchFamily="34" charset="0"/>
              </a:rPr>
              <a:t>Antioxidant</a:t>
            </a:r>
            <a:r>
              <a:rPr lang="fr-CA" sz="1800" i="1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 err="1">
                <a:latin typeface="Dagny OT" panose="020B0504020201020104" pitchFamily="34" charset="0"/>
              </a:rPr>
              <a:t>Antibacterial</a:t>
            </a:r>
            <a:r>
              <a:rPr lang="fr-CA" sz="1800" i="1" noProof="0" dirty="0">
                <a:latin typeface="Dagny OT" panose="020B0504020201020104" pitchFamily="34" charset="0"/>
              </a:rPr>
              <a:t>, and Anticancer Activity of the </a:t>
            </a:r>
            <a:r>
              <a:rPr lang="fr-CA" sz="1800" i="1" noProof="0" dirty="0" err="1">
                <a:latin typeface="Dagny OT" panose="020B0504020201020104" pitchFamily="34" charset="0"/>
              </a:rPr>
              <a:t>Selected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Thyme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Species</a:t>
            </a:r>
            <a:r>
              <a:rPr lang="fr-CA" sz="1800" i="1" noProof="0" dirty="0">
                <a:latin typeface="Dagny OT" panose="020B0504020201020104" pitchFamily="34" charset="0"/>
              </a:rPr>
              <a:t> by </a:t>
            </a:r>
            <a:r>
              <a:rPr lang="fr-CA" sz="1800" i="1" noProof="0" dirty="0" err="1">
                <a:latin typeface="Dagny OT" panose="020B0504020201020104" pitchFamily="34" charset="0"/>
              </a:rPr>
              <a:t>Means</a:t>
            </a:r>
            <a:r>
              <a:rPr lang="fr-CA" sz="1800" i="1" noProof="0" dirty="0">
                <a:latin typeface="Dagny OT" panose="020B0504020201020104" pitchFamily="34" charset="0"/>
              </a:rPr>
              <a:t> of </a:t>
            </a:r>
            <a:r>
              <a:rPr lang="fr-CA" sz="18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1800" i="1" noProof="0" dirty="0">
                <a:latin typeface="Dagny OT" panose="020B0504020201020104" pitchFamily="34" charset="0"/>
              </a:rPr>
              <a:t> Clustering and Principal Component </a:t>
            </a:r>
            <a:r>
              <a:rPr lang="fr-CA" sz="1800" i="1" noProof="0" dirty="0" err="1">
                <a:latin typeface="Dagny OT" panose="020B0504020201020104" pitchFamily="34" charset="0"/>
              </a:rPr>
              <a:t>Analysis</a:t>
            </a:r>
            <a:r>
              <a:rPr lang="fr-CA" sz="1800" noProof="0" dirty="0">
                <a:latin typeface="Dagny OT" panose="020B0504020201020104" pitchFamily="34" charset="0"/>
              </a:rPr>
              <a:t>, Acta </a:t>
            </a:r>
            <a:r>
              <a:rPr lang="fr-CA" sz="1800" noProof="0" dirty="0" err="1">
                <a:latin typeface="Dagny OT" panose="020B0504020201020104" pitchFamily="34" charset="0"/>
              </a:rPr>
              <a:t>Chromatographica</a:t>
            </a:r>
            <a:r>
              <a:rPr lang="fr-CA" sz="1800" noProof="0" dirty="0">
                <a:latin typeface="Dagny OT" panose="020B0504020201020104" pitchFamily="34" charset="0"/>
              </a:rPr>
              <a:t>, 28, 2016.</a:t>
            </a:r>
          </a:p>
          <a:p>
            <a:r>
              <a:rPr lang="fr-CA" sz="1800" dirty="0">
                <a:latin typeface="Dagny OT" panose="020B0504020201020104" pitchFamily="34" charset="0"/>
              </a:rPr>
              <a:t>Codd, M., J. </a:t>
            </a:r>
            <a:r>
              <a:rPr lang="fr-CA" sz="1800" dirty="0" err="1">
                <a:latin typeface="Dagny OT" panose="020B0504020201020104" pitchFamily="34" charset="0"/>
              </a:rPr>
              <a:t>Mehegan</a:t>
            </a:r>
            <a:r>
              <a:rPr lang="fr-CA" sz="1800" dirty="0">
                <a:latin typeface="Dagny OT" panose="020B0504020201020104" pitchFamily="34" charset="0"/>
              </a:rPr>
              <a:t>, C. Kelleher et A. Drummond, </a:t>
            </a:r>
            <a:r>
              <a:rPr lang="fr-CA" sz="1800" i="1" noProof="0" dirty="0">
                <a:latin typeface="Dagny OT" panose="020B0504020201020104" pitchFamily="34" charset="0"/>
              </a:rPr>
              <a:t>Use of </a:t>
            </a:r>
            <a:r>
              <a:rPr lang="fr-CA" sz="18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1800" i="1" noProof="0" dirty="0">
                <a:latin typeface="Dagny OT" panose="020B0504020201020104" pitchFamily="34" charset="0"/>
              </a:rPr>
              <a:t> cluster </a:t>
            </a:r>
            <a:r>
              <a:rPr lang="fr-CA" sz="1800" i="1" noProof="0" dirty="0" err="1">
                <a:latin typeface="Dagny OT" panose="020B0504020201020104" pitchFamily="34" charset="0"/>
              </a:rPr>
              <a:t>analysis</a:t>
            </a:r>
            <a:r>
              <a:rPr lang="fr-CA" sz="1800" i="1" noProof="0" dirty="0">
                <a:latin typeface="Dagny OT" panose="020B0504020201020104" pitchFamily="34" charset="0"/>
              </a:rPr>
              <a:t> to </a:t>
            </a:r>
            <a:r>
              <a:rPr lang="fr-CA" sz="1800" i="1" noProof="0" dirty="0" err="1">
                <a:latin typeface="Dagny OT" panose="020B0504020201020104" pitchFamily="34" charset="0"/>
              </a:rPr>
              <a:t>classify</a:t>
            </a:r>
            <a:r>
              <a:rPr lang="fr-CA" sz="1800" i="1" noProof="0" dirty="0">
                <a:latin typeface="Dagny OT" panose="020B0504020201020104" pitchFamily="34" charset="0"/>
              </a:rPr>
              <a:t> prisons in Ireland </a:t>
            </a:r>
            <a:r>
              <a:rPr lang="fr-CA" sz="1800" i="1" noProof="0" dirty="0" err="1">
                <a:latin typeface="Dagny OT" panose="020B0504020201020104" pitchFamily="34" charset="0"/>
              </a:rPr>
              <a:t>into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mutually</a:t>
            </a:r>
            <a:r>
              <a:rPr lang="fr-CA" sz="1800" i="1" noProof="0" dirty="0">
                <a:latin typeface="Dagny OT" panose="020B0504020201020104" pitchFamily="34" charset="0"/>
              </a:rPr>
              <a:t> exclusive </a:t>
            </a:r>
            <a:r>
              <a:rPr lang="fr-CA" sz="1800" i="1" noProof="0" dirty="0" err="1">
                <a:latin typeface="Dagny OT" panose="020B0504020201020104" pitchFamily="34" charset="0"/>
              </a:rPr>
              <a:t>drug</a:t>
            </a:r>
            <a:r>
              <a:rPr lang="fr-CA" sz="1800" i="1" noProof="0" dirty="0">
                <a:latin typeface="Dagny OT" panose="020B0504020201020104" pitchFamily="34" charset="0"/>
              </a:rPr>
              <a:t>-use </a:t>
            </a:r>
            <a:r>
              <a:rPr lang="fr-CA" sz="1800" i="1" noProof="0" dirty="0" err="1">
                <a:latin typeface="Dagny OT" panose="020B0504020201020104" pitchFamily="34" charset="0"/>
              </a:rPr>
              <a:t>risk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categories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  <a:p>
            <a:r>
              <a:rPr lang="fr-CA" sz="1800" dirty="0" err="1">
                <a:latin typeface="Dagny OT" panose="020B0504020201020104" pitchFamily="34" charset="0"/>
              </a:rPr>
              <a:t>Patnai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dirty="0" err="1">
                <a:latin typeface="Dagny OT" panose="020B0504020201020104" pitchFamily="34" charset="0"/>
              </a:rPr>
              <a:t>A.K</a:t>
            </a:r>
            <a:r>
              <a:rPr lang="fr-CA" sz="1800" dirty="0">
                <a:latin typeface="Dagny OT" panose="020B0504020201020104" pitchFamily="34" charset="0"/>
              </a:rPr>
              <a:t>., </a:t>
            </a:r>
            <a:r>
              <a:rPr lang="fr-CA" sz="1800" dirty="0" err="1">
                <a:latin typeface="Dagny OT" panose="020B0504020201020104" pitchFamily="34" charset="0"/>
              </a:rPr>
              <a:t>P.K</a:t>
            </a:r>
            <a:r>
              <a:rPr lang="fr-CA" sz="1800" dirty="0">
                <a:latin typeface="Dagny OT" panose="020B0504020201020104" pitchFamily="34" charset="0"/>
              </a:rPr>
              <a:t>. </a:t>
            </a:r>
            <a:r>
              <a:rPr lang="fr-CA" sz="1800" dirty="0" err="1">
                <a:latin typeface="Dagny OT" panose="020B0504020201020104" pitchFamily="34" charset="0"/>
              </a:rPr>
              <a:t>Bhuyan</a:t>
            </a:r>
            <a:r>
              <a:rPr lang="fr-CA" sz="1800" dirty="0">
                <a:latin typeface="Dagny OT" panose="020B0504020201020104" pitchFamily="34" charset="0"/>
              </a:rPr>
              <a:t> et </a:t>
            </a:r>
            <a:r>
              <a:rPr lang="fr-CA" sz="1800" dirty="0" err="1">
                <a:latin typeface="Dagny OT" panose="020B0504020201020104" pitchFamily="34" charset="0"/>
              </a:rPr>
              <a:t>K.V.K</a:t>
            </a:r>
            <a:r>
              <a:rPr lang="fr-CA" sz="1800" dirty="0">
                <a:latin typeface="Dagny OT" panose="020B0504020201020104" pitchFamily="34" charset="0"/>
              </a:rPr>
              <a:t>. Rao, </a:t>
            </a:r>
            <a:r>
              <a:rPr lang="fr-CA" sz="1800" i="1" noProof="0" dirty="0">
                <a:latin typeface="Dagny OT" panose="020B0504020201020104" pitchFamily="34" charset="0"/>
              </a:rPr>
              <a:t>Divisive </a:t>
            </a:r>
            <a:r>
              <a:rPr lang="fr-CA" sz="1800" i="1" noProof="0" dirty="0" err="1">
                <a:latin typeface="Dagny OT" panose="020B0504020201020104" pitchFamily="34" charset="0"/>
              </a:rPr>
              <a:t>Analysis</a:t>
            </a:r>
            <a:r>
              <a:rPr lang="fr-CA" sz="1800" i="1" noProof="0" dirty="0">
                <a:latin typeface="Dagny OT" panose="020B0504020201020104" pitchFamily="34" charset="0"/>
              </a:rPr>
              <a:t> (DIANA) of </a:t>
            </a:r>
            <a:r>
              <a:rPr lang="fr-CA" sz="1800" i="1" noProof="0" dirty="0" err="1">
                <a:latin typeface="Dagny OT" panose="020B0504020201020104" pitchFamily="34" charset="0"/>
              </a:rPr>
              <a:t>hierarchical</a:t>
            </a:r>
            <a:r>
              <a:rPr lang="fr-CA" sz="1800" i="1" noProof="0" dirty="0">
                <a:latin typeface="Dagny OT" panose="020B0504020201020104" pitchFamily="34" charset="0"/>
              </a:rPr>
              <a:t> clustering and GPS data for </a:t>
            </a:r>
            <a:r>
              <a:rPr lang="fr-CA" sz="1800" i="1" noProof="0" dirty="0" err="1">
                <a:latin typeface="Dagny OT" panose="020B0504020201020104" pitchFamily="34" charset="0"/>
              </a:rPr>
              <a:t>level</a:t>
            </a:r>
            <a:r>
              <a:rPr lang="fr-CA" sz="1800" i="1" noProof="0" dirty="0">
                <a:latin typeface="Dagny OT" panose="020B0504020201020104" pitchFamily="34" charset="0"/>
              </a:rPr>
              <a:t> of service </a:t>
            </a:r>
            <a:r>
              <a:rPr lang="fr-CA" sz="1800" i="1" noProof="0" dirty="0" err="1">
                <a:latin typeface="Dagny OT" panose="020B0504020201020104" pitchFamily="34" charset="0"/>
              </a:rPr>
              <a:t>criteria</a:t>
            </a:r>
            <a:r>
              <a:rPr lang="fr-CA" sz="1800" i="1" noProof="0" dirty="0">
                <a:latin typeface="Dagny OT" panose="020B0504020201020104" pitchFamily="34" charset="0"/>
              </a:rPr>
              <a:t> of </a:t>
            </a:r>
            <a:r>
              <a:rPr lang="fr-CA" sz="1800" i="1" noProof="0" dirty="0" err="1">
                <a:latin typeface="Dagny OT" panose="020B0504020201020104" pitchFamily="34" charset="0"/>
              </a:rPr>
              <a:t>urban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streets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04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CA" sz="1800" dirty="0">
                <a:latin typeface="Dagny OT" panose="020B0504020201020104" pitchFamily="34" charset="0"/>
              </a:rPr>
              <a:t>Johnson, Jesse, </a:t>
            </a:r>
            <a:r>
              <a:rPr lang="fr-CA" sz="1800" i="1" dirty="0">
                <a:latin typeface="Dagny OT" panose="020B0504020201020104" pitchFamily="34" charset="0"/>
              </a:rPr>
              <a:t>Clusters </a:t>
            </a:r>
            <a:r>
              <a:rPr lang="fr-CA" sz="1800" i="1" noProof="0" dirty="0">
                <a:latin typeface="Dagny OT" panose="020B0504020201020104" pitchFamily="34" charset="0"/>
              </a:rPr>
              <a:t>and </a:t>
            </a:r>
            <a:r>
              <a:rPr lang="fr-CA" sz="1800" i="1" noProof="0" dirty="0" err="1">
                <a:latin typeface="Dagny OT" panose="020B0504020201020104" pitchFamily="34" charset="0"/>
              </a:rPr>
              <a:t>DBScan</a:t>
            </a:r>
            <a:r>
              <a:rPr lang="fr-CA" sz="1800" noProof="0" dirty="0">
                <a:latin typeface="Dagny OT" panose="020B0504020201020104" pitchFamily="34" charset="0"/>
              </a:rPr>
              <a:t>. Publié le 20 août 2013. Récupéré le 11 octobre 2016.</a:t>
            </a:r>
          </a:p>
          <a:p>
            <a:pPr>
              <a:lnSpc>
                <a:spcPct val="100000"/>
              </a:lnSpc>
            </a:pPr>
            <a:r>
              <a:rPr lang="fr-CA" sz="1800" noProof="0" dirty="0">
                <a:latin typeface="Dagny OT" panose="020B0504020201020104" pitchFamily="34" charset="0"/>
              </a:rPr>
              <a:t>Développeurs de </a:t>
            </a:r>
            <a:r>
              <a:rPr lang="fr-CA" sz="1800" noProof="0" dirty="0" err="1">
                <a:latin typeface="Dagny OT" panose="020B0504020201020104" pitchFamily="34" charset="0"/>
              </a:rPr>
              <a:t>scikit</a:t>
            </a:r>
            <a:r>
              <a:rPr lang="fr-CA" sz="1800" dirty="0">
                <a:latin typeface="Dagny OT" panose="020B0504020201020104" pitchFamily="34" charset="0"/>
              </a:rPr>
              <a:t>-l</a:t>
            </a:r>
            <a:r>
              <a:rPr lang="fr-CA" sz="1800" noProof="0" dirty="0" err="1">
                <a:latin typeface="Dagny OT" panose="020B0504020201020104" pitchFamily="34" charset="0"/>
              </a:rPr>
              <a:t>earn</a:t>
            </a:r>
            <a:r>
              <a:rPr lang="fr-CA" sz="1800" dirty="0">
                <a:latin typeface="Dagny OT" panose="020B0504020201020104" pitchFamily="34" charset="0"/>
              </a:rPr>
              <a:t>,</a:t>
            </a:r>
            <a:r>
              <a:rPr lang="fr-CA" sz="1800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Comparing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different</a:t>
            </a:r>
            <a:r>
              <a:rPr lang="fr-CA" sz="1800" i="1" noProof="0" dirty="0">
                <a:latin typeface="Dagny OT" panose="020B0504020201020104" pitchFamily="34" charset="0"/>
              </a:rPr>
              <a:t> clustering </a:t>
            </a:r>
            <a:r>
              <a:rPr lang="fr-CA" sz="1800" i="1" noProof="0" dirty="0" err="1">
                <a:latin typeface="Dagny OT" panose="020B0504020201020104" pitchFamily="34" charset="0"/>
              </a:rPr>
              <a:t>algorithms</a:t>
            </a:r>
            <a:r>
              <a:rPr lang="fr-CA" sz="1800" i="1" noProof="0" dirty="0">
                <a:latin typeface="Dagny OT" panose="020B0504020201020104" pitchFamily="34" charset="0"/>
              </a:rPr>
              <a:t> on </a:t>
            </a:r>
            <a:r>
              <a:rPr lang="fr-CA" sz="1800" i="1" noProof="0" dirty="0" err="1">
                <a:latin typeface="Dagny OT" panose="020B0504020201020104" pitchFamily="34" charset="0"/>
              </a:rPr>
              <a:t>toy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datasets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noProof="0" dirty="0" err="1">
                <a:latin typeface="Dagny OT" panose="020B0504020201020104" pitchFamily="34" charset="0"/>
              </a:rPr>
              <a:t>scikit-learn</a:t>
            </a:r>
            <a:r>
              <a:rPr lang="fr-CA" sz="1800" noProof="0" dirty="0">
                <a:latin typeface="Dagny OT" panose="020B0504020201020104" pitchFamily="34" charset="0"/>
              </a:rPr>
              <a:t>. Récupéré le 11 octobre 2016.</a:t>
            </a:r>
          </a:p>
          <a:p>
            <a:pPr>
              <a:lnSpc>
                <a:spcPct val="100000"/>
              </a:lnSpc>
            </a:pPr>
            <a:r>
              <a:rPr lang="fr-CA" sz="1800" dirty="0" err="1">
                <a:latin typeface="Dagny OT" panose="020B0504020201020104" pitchFamily="34" charset="0"/>
              </a:rPr>
              <a:t>Bäcklund</a:t>
            </a:r>
            <a:r>
              <a:rPr lang="fr-CA" sz="1800" dirty="0">
                <a:latin typeface="Dagny OT" panose="020B0504020201020104" pitchFamily="34" charset="0"/>
              </a:rPr>
              <a:t>, Henrik, Anders </a:t>
            </a:r>
            <a:r>
              <a:rPr lang="fr-CA" sz="1800" dirty="0" err="1">
                <a:latin typeface="Dagny OT" panose="020B0504020201020104" pitchFamily="34" charset="0"/>
              </a:rPr>
              <a:t>Hedblom</a:t>
            </a:r>
            <a:r>
              <a:rPr lang="fr-CA" sz="1800" dirty="0">
                <a:latin typeface="Dagny OT" panose="020B0504020201020104" pitchFamily="34" charset="0"/>
              </a:rPr>
              <a:t> et Niklas </a:t>
            </a:r>
            <a:r>
              <a:rPr lang="fr-CA" sz="1800" dirty="0" err="1">
                <a:latin typeface="Dagny OT" panose="020B0504020201020104" pitchFamily="34" charset="0"/>
              </a:rPr>
              <a:t>Neijman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i="1" dirty="0">
                <a:latin typeface="Dagny OT" panose="020B0504020201020104" pitchFamily="34" charset="0"/>
              </a:rPr>
              <a:t>Data </a:t>
            </a:r>
            <a:r>
              <a:rPr lang="fr-CA" sz="1800" i="1" noProof="0" dirty="0">
                <a:latin typeface="Dagny OT" panose="020B0504020201020104" pitchFamily="34" charset="0"/>
              </a:rPr>
              <a:t>Mining TNM033 Notes: </a:t>
            </a:r>
            <a:r>
              <a:rPr lang="fr-CA" sz="1800" i="1" noProof="0" dirty="0" err="1">
                <a:latin typeface="Dagny OT" panose="020B0504020201020104" pitchFamily="34" charset="0"/>
              </a:rPr>
              <a:t>DBSCAN</a:t>
            </a:r>
            <a:r>
              <a:rPr lang="fr-CA" sz="1800" i="1" noProof="0" dirty="0">
                <a:latin typeface="Dagny OT" panose="020B0504020201020104" pitchFamily="34" charset="0"/>
              </a:rPr>
              <a:t> A Density-</a:t>
            </a:r>
            <a:r>
              <a:rPr lang="fr-CA" sz="1800" i="1" noProof="0" dirty="0" err="1">
                <a:latin typeface="Dagny OT" panose="020B0504020201020104" pitchFamily="34" charset="0"/>
              </a:rPr>
              <a:t>Based</a:t>
            </a:r>
            <a:r>
              <a:rPr lang="fr-CA" sz="1800" i="1" noProof="0" dirty="0">
                <a:latin typeface="Dagny OT" panose="020B0504020201020104" pitchFamily="34" charset="0"/>
              </a:rPr>
              <a:t> Spatial Clustering of Application </a:t>
            </a:r>
            <a:r>
              <a:rPr lang="fr-CA" sz="1800" i="1" noProof="0" dirty="0" err="1">
                <a:latin typeface="Dagny OT" panose="020B0504020201020104" pitchFamily="34" charset="0"/>
              </a:rPr>
              <a:t>with</a:t>
            </a:r>
            <a:r>
              <a:rPr lang="fr-CA" sz="1800" i="1" noProof="0" dirty="0">
                <a:latin typeface="Dagny OT" panose="020B0504020201020104" pitchFamily="34" charset="0"/>
              </a:rPr>
              <a:t> Noise</a:t>
            </a:r>
            <a:r>
              <a:rPr lang="fr-CA" sz="1800" noProof="0" dirty="0">
                <a:latin typeface="Dagny OT" panose="020B0504020201020104" pitchFamily="34" charset="0"/>
              </a:rPr>
              <a:t>. Publié le 30 novembre 2011. Récupéré le 11 octobre 2016.</a:t>
            </a:r>
          </a:p>
          <a:p>
            <a:pPr>
              <a:lnSpc>
                <a:spcPct val="100000"/>
              </a:lnSpc>
            </a:pPr>
            <a:r>
              <a:rPr lang="fr-CA" sz="1800" dirty="0" err="1">
                <a:latin typeface="Dagny OT" panose="020B0504020201020104" pitchFamily="34" charset="0"/>
              </a:rPr>
              <a:t>Ligges</a:t>
            </a:r>
            <a:r>
              <a:rPr lang="fr-CA" sz="1800" dirty="0">
                <a:latin typeface="Dagny OT" panose="020B0504020201020104" pitchFamily="34" charset="0"/>
              </a:rPr>
              <a:t>, Uwe, et Martin </a:t>
            </a:r>
            <a:r>
              <a:rPr lang="fr-CA" sz="1800" dirty="0" err="1">
                <a:latin typeface="Dagny OT" panose="020B0504020201020104" pitchFamily="34" charset="0"/>
              </a:rPr>
              <a:t>Mächler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i="1" dirty="0">
                <a:latin typeface="Dagny OT" panose="020B0504020201020104" pitchFamily="34" charset="0"/>
              </a:rPr>
              <a:t>Scatterplot3d</a:t>
            </a:r>
            <a:r>
              <a:rPr lang="fr-CA" sz="1800" i="1" noProof="0" dirty="0">
                <a:latin typeface="Dagny OT" panose="020B0504020201020104" pitchFamily="34" charset="0"/>
              </a:rPr>
              <a:t>: an R package for </a:t>
            </a:r>
            <a:r>
              <a:rPr lang="fr-CA" sz="1800" i="1" noProof="0" dirty="0" err="1">
                <a:latin typeface="Dagny OT" panose="020B0504020201020104" pitchFamily="34" charset="0"/>
              </a:rPr>
              <a:t>Visualizing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Multivariate</a:t>
            </a:r>
            <a:r>
              <a:rPr lang="fr-CA" sz="1800" i="1" noProof="0" dirty="0">
                <a:latin typeface="Dagny OT" panose="020B0504020201020104" pitchFamily="34" charset="0"/>
              </a:rPr>
              <a:t> Data</a:t>
            </a:r>
            <a:r>
              <a:rPr lang="fr-CA" sz="1800" i="1" dirty="0">
                <a:latin typeface="Dagny OT" panose="020B0504020201020104" pitchFamily="34" charset="0"/>
              </a:rPr>
              <a:t>,</a:t>
            </a:r>
            <a:r>
              <a:rPr lang="fr-CA" sz="1800" noProof="0" dirty="0">
                <a:latin typeface="Dagny OT" panose="020B0504020201020104" pitchFamily="34" charset="0"/>
              </a:rPr>
              <a:t> 2003. Récupéré le 11 octobre 2016. </a:t>
            </a:r>
          </a:p>
          <a:p>
            <a:pPr>
              <a:lnSpc>
                <a:spcPct val="100000"/>
              </a:lnSpc>
            </a:pPr>
            <a:r>
              <a:rPr lang="fr-CA" sz="1800" noProof="0" dirty="0">
                <a:latin typeface="Dagny OT" panose="020B0504020201020104" pitchFamily="34" charset="0"/>
              </a:rPr>
              <a:t>Wikipédia, </a:t>
            </a:r>
            <a:r>
              <a:rPr lang="fr-CA" sz="1800" i="1" noProof="0" dirty="0" err="1">
                <a:latin typeface="Dagny OT" panose="020B0504020201020104" pitchFamily="34" charset="0"/>
              </a:rPr>
              <a:t>DBSCAN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fr-CA" sz="1800" noProof="0" dirty="0">
                <a:latin typeface="Dagny OT" panose="020B0504020201020104" pitchFamily="34" charset="0"/>
              </a:rPr>
              <a:t>Schubert, Erich, Sander, Jörg, Ester, Martin,  </a:t>
            </a:r>
            <a:r>
              <a:rPr lang="fr-CA" sz="1800" noProof="0" dirty="0">
                <a:latin typeface="Dagny OT" panose="020B0504020201020104" pitchFamily="34" charset="0"/>
                <a:hlinkClick r:id="rId3" tooltip="Hans-Peter Kriegel"/>
              </a:rPr>
              <a:t>Kriegel, Hans Peter</a:t>
            </a:r>
            <a:r>
              <a:rPr lang="fr-CA" sz="1800" dirty="0">
                <a:latin typeface="Dagny OT" panose="020B0504020201020104" pitchFamily="34" charset="0"/>
              </a:rPr>
              <a:t> et</a:t>
            </a:r>
            <a:r>
              <a:rPr lang="fr-CA" sz="1800" noProof="0" dirty="0">
                <a:latin typeface="Dagny OT" panose="020B0504020201020104" pitchFamily="34" charset="0"/>
              </a:rPr>
              <a:t> Xu, </a:t>
            </a:r>
            <a:r>
              <a:rPr lang="fr-CA" sz="1800" noProof="0" dirty="0" err="1">
                <a:latin typeface="Dagny OT" panose="020B0504020201020104" pitchFamily="34" charset="0"/>
              </a:rPr>
              <a:t>Xiaowei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DBSCAN</a:t>
            </a:r>
            <a:r>
              <a:rPr lang="fr-CA" sz="1800" i="1" noProof="0" dirty="0">
                <a:latin typeface="Dagny OT" panose="020B0504020201020104" pitchFamily="34" charset="0"/>
                <a:hlinkClick r:id="rId4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Revisited</a:t>
            </a:r>
            <a:r>
              <a:rPr lang="fr-CA" sz="1800" i="1" noProof="0" dirty="0">
                <a:latin typeface="Dagny OT" panose="020B0504020201020104" pitchFamily="34" charset="0"/>
                <a:hlinkClick r:id="rId4"/>
              </a:rPr>
              <a:t>, 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Revisited</a:t>
            </a:r>
            <a:r>
              <a:rPr lang="fr-CA" sz="1800" i="1" noProof="0" dirty="0">
                <a:latin typeface="Dagny OT" panose="020B0504020201020104" pitchFamily="34" charset="0"/>
                <a:hlinkClick r:id="rId4"/>
              </a:rPr>
              <a:t>: 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Why</a:t>
            </a:r>
            <a:r>
              <a:rPr lang="fr-CA" sz="1800" i="1" noProof="0" dirty="0">
                <a:latin typeface="Dagny OT" panose="020B0504020201020104" pitchFamily="34" charset="0"/>
                <a:hlinkClick r:id="rId4"/>
              </a:rPr>
              <a:t> and How You 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Should</a:t>
            </a:r>
            <a:r>
              <a:rPr lang="fr-CA" sz="1800" i="1" noProof="0" dirty="0">
                <a:latin typeface="Dagny OT" panose="020B0504020201020104" pitchFamily="34" charset="0"/>
                <a:hlinkClick r:id="rId4"/>
              </a:rPr>
              <a:t> (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Still</a:t>
            </a:r>
            <a:r>
              <a:rPr lang="fr-CA" sz="1800" i="1" noProof="0" dirty="0">
                <a:latin typeface="Dagny OT" panose="020B0504020201020104" pitchFamily="34" charset="0"/>
                <a:hlinkClick r:id="rId4"/>
              </a:rPr>
              <a:t>) Use </a:t>
            </a:r>
            <a:r>
              <a:rPr lang="fr-CA" sz="1800" i="1" noProof="0" dirty="0" err="1">
                <a:latin typeface="Dagny OT" panose="020B0504020201020104" pitchFamily="34" charset="0"/>
                <a:hlinkClick r:id="rId4"/>
              </a:rPr>
              <a:t>DBSCAN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noProof="0" dirty="0" err="1">
                <a:latin typeface="Dagny OT" panose="020B0504020201020104" pitchFamily="34" charset="0"/>
              </a:rPr>
              <a:t>ACM</a:t>
            </a:r>
            <a:r>
              <a:rPr lang="fr-CA" sz="1800" noProof="0" dirty="0">
                <a:latin typeface="Dagny OT" panose="020B0504020201020104" pitchFamily="34" charset="0"/>
              </a:rPr>
              <a:t> Trans. </a:t>
            </a:r>
            <a:r>
              <a:rPr lang="fr-CA" sz="1800" noProof="0" dirty="0" err="1">
                <a:latin typeface="Dagny OT" panose="020B0504020201020104" pitchFamily="34" charset="0"/>
              </a:rPr>
              <a:t>Database</a:t>
            </a:r>
            <a:r>
              <a:rPr lang="fr-CA" sz="1800" noProof="0" dirty="0">
                <a:latin typeface="Dagny OT" panose="020B0504020201020104" pitchFamily="34" charset="0"/>
              </a:rPr>
              <a:t> </a:t>
            </a:r>
            <a:r>
              <a:rPr lang="fr-CA" sz="1800" noProof="0" dirty="0" err="1">
                <a:latin typeface="Dagny OT" panose="020B0504020201020104" pitchFamily="34" charset="0"/>
              </a:rPr>
              <a:t>Syst</a:t>
            </a:r>
            <a:r>
              <a:rPr lang="fr-CA" sz="1800" noProof="0" dirty="0">
                <a:latin typeface="Dagny OT" panose="020B0504020201020104" pitchFamily="34" charset="0"/>
              </a:rPr>
              <a:t>. </a:t>
            </a:r>
            <a:r>
              <a:rPr lang="fr-CA" sz="1800" b="1" noProof="0" dirty="0">
                <a:latin typeface="Dagny OT" panose="020B0504020201020104" pitchFamily="34" charset="0"/>
              </a:rPr>
              <a:t>42</a:t>
            </a:r>
            <a:r>
              <a:rPr lang="fr-CA" sz="1800" noProof="0" dirty="0">
                <a:latin typeface="Dagny OT" panose="020B0504020201020104" pitchFamily="34" charset="0"/>
              </a:rPr>
              <a:t> (3): 19:1–19:21, </a:t>
            </a:r>
            <a:r>
              <a:rPr lang="fr-CA" sz="1800" noProof="0" dirty="0">
                <a:latin typeface="Dagny OT" panose="020B0504020201020104" pitchFamily="34" charset="0"/>
                <a:hlinkClick r:id="rId5" tooltip="Digital object identifier"/>
              </a:rPr>
              <a:t>doi</a:t>
            </a:r>
            <a:r>
              <a:rPr lang="fr-CA" sz="1800" noProof="0" dirty="0">
                <a:latin typeface="Dagny OT" panose="020B0504020201020104" pitchFamily="34" charset="0"/>
              </a:rPr>
              <a:t>:</a:t>
            </a:r>
            <a:r>
              <a:rPr lang="fr-CA" sz="1800" noProof="0" dirty="0">
                <a:latin typeface="Dagny OT" panose="020B0504020201020104" pitchFamily="34" charset="0"/>
                <a:hlinkClick r:id="rId6"/>
              </a:rPr>
              <a:t>10.1145/3068335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noProof="0" dirty="0">
                <a:latin typeface="Dagny OT" panose="020B0504020201020104" pitchFamily="34" charset="0"/>
                <a:hlinkClick r:id="rId7" tooltip="International Standard Serial Number"/>
              </a:rPr>
              <a:t>ISSN</a:t>
            </a:r>
            <a:r>
              <a:rPr lang="fr-CA" sz="1800" noProof="0" dirty="0">
                <a:latin typeface="Dagny OT" panose="020B0504020201020104" pitchFamily="34" charset="0"/>
              </a:rPr>
              <a:t> </a:t>
            </a:r>
            <a:r>
              <a:rPr lang="fr-CA" sz="1800" noProof="0" dirty="0">
                <a:latin typeface="Dagny OT" panose="020B0504020201020104" pitchFamily="34" charset="0"/>
                <a:hlinkClick r:id="rId8"/>
              </a:rPr>
              <a:t>0362-5915</a:t>
            </a:r>
            <a:r>
              <a:rPr lang="fr-CA" sz="1800" noProof="0" dirty="0">
                <a:latin typeface="Dagny OT" panose="020B0504020201020104" pitchFamily="34" charset="0"/>
              </a:rPr>
              <a:t>, juillet 2017.</a:t>
            </a:r>
            <a:endParaRPr lang="fr-CA" sz="1800" b="1" noProof="0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CA" sz="1800" dirty="0"/>
              <a:t>Plant, C., </a:t>
            </a:r>
            <a:r>
              <a:rPr lang="fr-CA" sz="1800" dirty="0" err="1"/>
              <a:t>S.J</a:t>
            </a:r>
            <a:r>
              <a:rPr lang="fr-CA" sz="1800" dirty="0"/>
              <a:t>. </a:t>
            </a:r>
            <a:r>
              <a:rPr lang="fr-CA" sz="1800" dirty="0" err="1"/>
              <a:t>Teipel</a:t>
            </a:r>
            <a:r>
              <a:rPr lang="fr-CA" sz="1800" dirty="0"/>
              <a:t>, A. Oswald, C. Böhm, T. </a:t>
            </a:r>
            <a:r>
              <a:rPr lang="fr-CA" sz="1800" dirty="0" err="1"/>
              <a:t>Meindl</a:t>
            </a:r>
            <a:r>
              <a:rPr lang="fr-CA" sz="1800" dirty="0"/>
              <a:t>, J. </a:t>
            </a:r>
            <a:r>
              <a:rPr lang="fr-CA" sz="1800" dirty="0" err="1"/>
              <a:t>Mourao</a:t>
            </a:r>
            <a:r>
              <a:rPr lang="fr-CA" sz="1800" dirty="0"/>
              <a:t>-Miranda, </a:t>
            </a:r>
            <a:r>
              <a:rPr lang="fr-CA" sz="1800" dirty="0" err="1"/>
              <a:t>A.W</a:t>
            </a:r>
            <a:r>
              <a:rPr lang="fr-CA" sz="1800" dirty="0"/>
              <a:t>. </a:t>
            </a:r>
            <a:r>
              <a:rPr lang="fr-CA" sz="1800" dirty="0" err="1"/>
              <a:t>Bokde</a:t>
            </a:r>
            <a:r>
              <a:rPr lang="fr-CA" sz="1800" dirty="0"/>
              <a:t>, H. </a:t>
            </a:r>
            <a:r>
              <a:rPr lang="fr-CA" sz="1800" dirty="0" err="1"/>
              <a:t>Hampel</a:t>
            </a:r>
            <a:r>
              <a:rPr lang="fr-CA" sz="1800" dirty="0"/>
              <a:t> et M. </a:t>
            </a:r>
            <a:r>
              <a:rPr lang="fr-CA" sz="1800" dirty="0" err="1"/>
              <a:t>Ewers</a:t>
            </a:r>
            <a:r>
              <a:rPr lang="fr-CA" sz="1800" dirty="0"/>
              <a:t>, </a:t>
            </a:r>
            <a:r>
              <a:rPr lang="fr-CA" sz="1800" i="1" dirty="0" err="1"/>
              <a:t>Automated</a:t>
            </a:r>
            <a:r>
              <a:rPr lang="fr-CA" sz="1800" i="1" dirty="0"/>
              <a:t> </a:t>
            </a:r>
            <a:r>
              <a:rPr lang="fr-CA" sz="1800" i="1" noProof="0" dirty="0" err="1"/>
              <a:t>detection</a:t>
            </a:r>
            <a:r>
              <a:rPr lang="fr-CA" sz="1800" i="1" noProof="0" dirty="0"/>
              <a:t> of </a:t>
            </a:r>
            <a:r>
              <a:rPr lang="fr-CA" sz="1800" i="1" noProof="0" dirty="0" err="1"/>
              <a:t>brain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atrophy</a:t>
            </a:r>
            <a:r>
              <a:rPr lang="fr-CA" sz="1800" i="1" noProof="0" dirty="0"/>
              <a:t> patterns </a:t>
            </a:r>
            <a:r>
              <a:rPr lang="fr-CA" sz="1800" i="1" noProof="0" dirty="0" err="1"/>
              <a:t>based</a:t>
            </a:r>
            <a:r>
              <a:rPr lang="fr-CA" sz="1800" i="1" noProof="0" dirty="0"/>
              <a:t> on MRI for the </a:t>
            </a:r>
            <a:r>
              <a:rPr lang="fr-CA" sz="1800" i="1" noProof="0" dirty="0" err="1"/>
              <a:t>prediction</a:t>
            </a:r>
            <a:r>
              <a:rPr lang="fr-CA" sz="1800" i="1" noProof="0" dirty="0"/>
              <a:t> of </a:t>
            </a:r>
            <a:r>
              <a:rPr lang="fr-CA" sz="1800" i="1" noProof="0" dirty="0" err="1" smtClean="0"/>
              <a:t>Alzheimer's</a:t>
            </a:r>
            <a:r>
              <a:rPr lang="fr-CA" sz="1800" i="1" noProof="0" dirty="0" smtClean="0"/>
              <a:t> </a:t>
            </a:r>
            <a:r>
              <a:rPr lang="fr-CA" sz="1800" i="1" noProof="0" dirty="0" err="1"/>
              <a:t>disease</a:t>
            </a:r>
            <a:r>
              <a:rPr lang="fr-CA" sz="1800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fr-CA" sz="1800" dirty="0" err="1"/>
              <a:t>Panchami</a:t>
            </a:r>
            <a:r>
              <a:rPr lang="fr-CA" sz="1800" dirty="0"/>
              <a:t>, </a:t>
            </a:r>
            <a:r>
              <a:rPr lang="fr-CA" sz="1800" dirty="0" err="1"/>
              <a:t>V.U</a:t>
            </a:r>
            <a:r>
              <a:rPr lang="fr-CA" sz="1800" dirty="0"/>
              <a:t>., N. </a:t>
            </a:r>
            <a:r>
              <a:rPr lang="fr-CA" sz="1800" dirty="0" err="1"/>
              <a:t>Radhika</a:t>
            </a:r>
            <a:r>
              <a:rPr lang="fr-CA" sz="1800" dirty="0"/>
              <a:t> et </a:t>
            </a:r>
            <a:r>
              <a:rPr lang="fr-CA" sz="1800" dirty="0" err="1"/>
              <a:t>A.V</a:t>
            </a:r>
            <a:r>
              <a:rPr lang="fr-CA" sz="1800" dirty="0"/>
              <a:t>. </a:t>
            </a:r>
            <a:r>
              <a:rPr lang="fr-CA" sz="1800" dirty="0" err="1"/>
              <a:t>Vidyapeetham</a:t>
            </a:r>
            <a:r>
              <a:rPr lang="fr-CA" sz="1800" dirty="0"/>
              <a:t>, </a:t>
            </a:r>
            <a:r>
              <a:rPr lang="fr-CA" sz="1800" i="1" noProof="0" dirty="0"/>
              <a:t>A Novel </a:t>
            </a:r>
            <a:r>
              <a:rPr lang="fr-CA" sz="1800" i="1" noProof="0" dirty="0" err="1"/>
              <a:t>Approach</a:t>
            </a:r>
            <a:r>
              <a:rPr lang="fr-CA" sz="1800" i="1" noProof="0" dirty="0"/>
              <a:t> for </a:t>
            </a:r>
            <a:r>
              <a:rPr lang="fr-CA" sz="1800" i="1" noProof="0" dirty="0" err="1"/>
              <a:t>Predicting</a:t>
            </a:r>
            <a:r>
              <a:rPr lang="fr-CA" sz="1800" i="1" noProof="0" dirty="0"/>
              <a:t> the </a:t>
            </a:r>
            <a:r>
              <a:rPr lang="fr-CA" sz="1800" i="1" noProof="0" dirty="0" err="1"/>
              <a:t>Length</a:t>
            </a:r>
            <a:r>
              <a:rPr lang="fr-CA" sz="1800" i="1" noProof="0" dirty="0"/>
              <a:t> of Hospital </a:t>
            </a:r>
            <a:r>
              <a:rPr lang="fr-CA" sz="1800" i="1" noProof="0" dirty="0" err="1"/>
              <a:t>Stay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With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DBSCAN</a:t>
            </a:r>
            <a:r>
              <a:rPr lang="fr-CA" sz="1800" i="1" noProof="0" dirty="0"/>
              <a:t> and </a:t>
            </a:r>
            <a:r>
              <a:rPr lang="fr-CA" sz="1800" i="1" noProof="0" dirty="0" err="1"/>
              <a:t>Supervised</a:t>
            </a:r>
            <a:r>
              <a:rPr lang="fr-CA" sz="1800" i="1" noProof="0" dirty="0"/>
              <a:t> Classification </a:t>
            </a:r>
            <a:r>
              <a:rPr lang="fr-CA" sz="1800" i="1" noProof="0" dirty="0" err="1"/>
              <a:t>Algorithms</a:t>
            </a:r>
            <a:r>
              <a:rPr lang="fr-CA" sz="1800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fr-CA" sz="1800" dirty="0"/>
              <a:t>Francis, Z., C. </a:t>
            </a:r>
            <a:r>
              <a:rPr lang="fr-CA" sz="1800" dirty="0" err="1"/>
              <a:t>Villagrasa</a:t>
            </a:r>
            <a:r>
              <a:rPr lang="fr-CA" sz="1800" dirty="0"/>
              <a:t> et I. </a:t>
            </a:r>
            <a:r>
              <a:rPr lang="fr-CA" sz="1800" dirty="0" err="1"/>
              <a:t>Clairand</a:t>
            </a:r>
            <a:r>
              <a:rPr lang="fr-CA" sz="1800" dirty="0"/>
              <a:t>, </a:t>
            </a:r>
            <a:r>
              <a:rPr lang="fr-CA" sz="1800" i="1" noProof="0" dirty="0"/>
              <a:t>Simulation of </a:t>
            </a:r>
            <a:r>
              <a:rPr lang="fr-CA" sz="1800" i="1" noProof="0" dirty="0" err="1"/>
              <a:t>DNA</a:t>
            </a:r>
            <a:r>
              <a:rPr lang="fr-CA" sz="1800" i="1" noProof="0" dirty="0"/>
              <a:t> damage clustering </a:t>
            </a:r>
            <a:r>
              <a:rPr lang="fr-CA" sz="1800" i="1" noProof="0" dirty="0" err="1"/>
              <a:t>after</a:t>
            </a:r>
            <a:r>
              <a:rPr lang="fr-CA" sz="1800" i="1" noProof="0" dirty="0"/>
              <a:t> proton irradiation </a:t>
            </a:r>
            <a:r>
              <a:rPr lang="fr-CA" sz="1800" i="1" noProof="0" dirty="0" err="1"/>
              <a:t>using</a:t>
            </a:r>
            <a:r>
              <a:rPr lang="fr-CA" sz="1800" i="1" noProof="0" dirty="0"/>
              <a:t> an </a:t>
            </a:r>
            <a:r>
              <a:rPr lang="fr-CA" sz="1800" i="1" noProof="0" dirty="0" err="1"/>
              <a:t>adapted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DBSCAN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algorithm</a:t>
            </a:r>
            <a:r>
              <a:rPr lang="fr-CA" sz="1800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fr-CA" sz="1800" dirty="0"/>
              <a:t>Jawad, A., K. </a:t>
            </a:r>
            <a:r>
              <a:rPr lang="fr-CA" sz="1800" dirty="0" err="1"/>
              <a:t>Kersting</a:t>
            </a:r>
            <a:r>
              <a:rPr lang="fr-CA" sz="1800" dirty="0"/>
              <a:t> et </a:t>
            </a:r>
            <a:r>
              <a:rPr lang="fr-CA" sz="1800" dirty="0" err="1"/>
              <a:t>N.V</a:t>
            </a:r>
            <a:r>
              <a:rPr lang="fr-CA" sz="1800" dirty="0"/>
              <a:t>. </a:t>
            </a:r>
            <a:r>
              <a:rPr lang="fr-CA" sz="1800" dirty="0" err="1"/>
              <a:t>Andrienko</a:t>
            </a:r>
            <a:r>
              <a:rPr lang="fr-CA" sz="1800" dirty="0"/>
              <a:t>, </a:t>
            </a:r>
            <a:r>
              <a:rPr lang="fr-CA" sz="1800" i="1" noProof="0" dirty="0" err="1"/>
              <a:t>Where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traffic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meets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DNA</a:t>
            </a:r>
            <a:r>
              <a:rPr lang="fr-CA" sz="1800" i="1" noProof="0" dirty="0"/>
              <a:t>: </a:t>
            </a:r>
            <a:r>
              <a:rPr lang="fr-CA" sz="1800" i="1" noProof="0" dirty="0" err="1"/>
              <a:t>mobility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mining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using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biological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sequence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analysis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revisited</a:t>
            </a:r>
            <a:r>
              <a:rPr lang="fr-CA" sz="1800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fr-CA" sz="1800" dirty="0" err="1"/>
              <a:t>Schoier</a:t>
            </a:r>
            <a:r>
              <a:rPr lang="fr-CA" sz="1800" dirty="0"/>
              <a:t>, G., et G. </a:t>
            </a:r>
            <a:r>
              <a:rPr lang="fr-CA" sz="1800" dirty="0" err="1"/>
              <a:t>Borruso</a:t>
            </a:r>
            <a:r>
              <a:rPr lang="fr-CA" sz="1800" dirty="0"/>
              <a:t>, </a:t>
            </a:r>
            <a:r>
              <a:rPr lang="fr-CA" sz="1800" i="1" noProof="0" dirty="0" err="1"/>
              <a:t>Individual</a:t>
            </a:r>
            <a:r>
              <a:rPr lang="fr-CA" sz="1800" i="1" noProof="0" dirty="0"/>
              <a:t> </a:t>
            </a:r>
            <a:r>
              <a:rPr lang="fr-CA" sz="1800" i="1" noProof="0" dirty="0" err="1"/>
              <a:t>movements</a:t>
            </a:r>
            <a:r>
              <a:rPr lang="fr-CA" sz="1800" i="1" noProof="0" dirty="0"/>
              <a:t> and </a:t>
            </a:r>
            <a:r>
              <a:rPr lang="fr-CA" sz="1800" i="1" noProof="0" dirty="0" err="1"/>
              <a:t>geographical</a:t>
            </a:r>
            <a:r>
              <a:rPr lang="fr-CA" sz="1800" i="1" noProof="0" dirty="0"/>
              <a:t> data </a:t>
            </a:r>
            <a:r>
              <a:rPr lang="fr-CA" sz="1800" i="1" noProof="0" dirty="0" err="1"/>
              <a:t>mining</a:t>
            </a:r>
            <a:r>
              <a:rPr lang="fr-CA" sz="1800" i="1" noProof="0" dirty="0"/>
              <a:t>. clustering </a:t>
            </a:r>
            <a:r>
              <a:rPr lang="fr-CA" sz="1800" i="1" noProof="0" dirty="0" err="1"/>
              <a:t>algorithms</a:t>
            </a:r>
            <a:r>
              <a:rPr lang="fr-CA" sz="1800" i="1" noProof="0" dirty="0"/>
              <a:t> for </a:t>
            </a:r>
            <a:r>
              <a:rPr lang="fr-CA" sz="1800" i="1" noProof="0" dirty="0" err="1"/>
              <a:t>highlighting</a:t>
            </a:r>
            <a:r>
              <a:rPr lang="fr-CA" sz="1800" i="1" noProof="0" dirty="0"/>
              <a:t> hotspots in </a:t>
            </a:r>
            <a:r>
              <a:rPr lang="fr-CA" sz="1800" i="1" noProof="0" dirty="0" err="1"/>
              <a:t>personal</a:t>
            </a:r>
            <a:r>
              <a:rPr lang="fr-CA" sz="1800" i="1" noProof="0" dirty="0"/>
              <a:t> navigation routes</a:t>
            </a:r>
            <a:r>
              <a:rPr lang="fr-CA" sz="180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346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5DD54-6410-7747-8F2A-4D2A1FC5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MÉTHODOLOGIE ET RÉSULTATS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AF21653-D6BF-1348-953E-E1E244C1D5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00000"/>
                  </a:lnSpc>
                </a:pPr>
                <a:r>
                  <a:rPr lang="fr-CA" dirty="0"/>
                  <a:t>Il a utilisé le</a:t>
                </a:r>
                <a:r>
                  <a:rPr lang="fr-CA" noProof="0" dirty="0"/>
                  <a:t> mode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/>
                  <a:t>- pour regrouper 20 000 femmes dans sept groupes statistiquement distincts, en fonction de leurs questions et de leurs réponses.</a:t>
                </a:r>
              </a:p>
              <a:p>
                <a:pPr lvl="1" algn="just">
                  <a:lnSpc>
                    <a:spcPct val="100000"/>
                  </a:lnSpc>
                </a:pPr>
                <a:endParaRPr lang="fr-CA" sz="1000" noProof="0" dirty="0"/>
              </a:p>
              <a:p>
                <a:pPr algn="just">
                  <a:lnSpc>
                    <a:spcPct val="100000"/>
                  </a:lnSpc>
                </a:pPr>
                <a:r>
                  <a:rPr lang="fr-CA" noProof="0" dirty="0"/>
                  <a:t>Il a validé le regroupement au moyen de 5 000 autres profils tirés du site.</a:t>
                </a:r>
              </a:p>
              <a:p>
                <a:pPr lvl="1" algn="just">
                  <a:lnSpc>
                    <a:spcPct val="100000"/>
                  </a:lnSpc>
                </a:pPr>
                <a:endParaRPr lang="fr-CA" sz="1000" noProof="0" dirty="0"/>
              </a:p>
              <a:p>
                <a:pPr algn="just">
                  <a:lnSpc>
                    <a:spcPct val="100000"/>
                  </a:lnSpc>
                </a:pPr>
                <a:r>
                  <a:rPr lang="fr-CA" noProof="0" dirty="0"/>
                  <a:t>Il a analysé </a:t>
                </a:r>
                <a:r>
                  <a:rPr lang="fr-CA" dirty="0"/>
                  <a:t>les regroupements pour en repérer deux </a:t>
                </a:r>
                <a:r>
                  <a:rPr lang="fr-CA" dirty="0" smtClean="0"/>
                  <a:t>qu'il </a:t>
                </a:r>
                <a:r>
                  <a:rPr lang="fr-CA" dirty="0"/>
                  <a:t>trouvait intéressants :</a:t>
                </a:r>
                <a:endParaRPr lang="fr-CA" noProof="0" dirty="0"/>
              </a:p>
              <a:p>
                <a:pPr lvl="1" algn="just">
                  <a:lnSpc>
                    <a:spcPct val="100000"/>
                  </a:lnSpc>
                </a:pPr>
                <a:r>
                  <a:rPr lang="fr-CA" noProof="0" dirty="0"/>
                  <a:t>les femmes dans la vingtaine qui étaient indépendantes, musiciennes et artistes;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fr-CA" noProof="0" dirty="0"/>
                  <a:t>les femmes un peu plus âgées qui occupaient des emplois professionnels de création, comme des éditrices ou des designers.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F21653-D6BF-1348-953E-E1E244C1D5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6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RÉfÉrences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74982"/>
            <a:ext cx="11029615" cy="44462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CA" sz="1800" noProof="0" dirty="0">
                <a:latin typeface="Dagny OT" panose="020B0504020201020104" pitchFamily="34" charset="0"/>
              </a:rPr>
              <a:t>von </a:t>
            </a:r>
            <a:r>
              <a:rPr lang="fr-CA" sz="1800" noProof="0" dirty="0" err="1">
                <a:latin typeface="Dagny OT" panose="020B0504020201020104" pitchFamily="34" charset="0"/>
              </a:rPr>
              <a:t>Luxburg</a:t>
            </a:r>
            <a:r>
              <a:rPr lang="fr-CA" sz="1800" dirty="0">
                <a:latin typeface="Dagny OT" panose="020B0504020201020104" pitchFamily="34" charset="0"/>
              </a:rPr>
              <a:t>, Ulrike, </a:t>
            </a:r>
            <a:r>
              <a:rPr lang="fr-CA" sz="1800" i="1" noProof="0" dirty="0">
                <a:latin typeface="Dagny OT" panose="020B0504020201020104" pitchFamily="34" charset="0"/>
              </a:rPr>
              <a:t>A Tutorial on Spectral Clustering</a:t>
            </a:r>
            <a:r>
              <a:rPr lang="fr-CA" sz="1800" noProof="0" dirty="0">
                <a:latin typeface="Dagny OT" panose="020B0504020201020104" pitchFamily="34" charset="0"/>
              </a:rPr>
              <a:t>, Max Planck Institute for </a:t>
            </a:r>
            <a:r>
              <a:rPr lang="fr-CA" sz="1800" noProof="0" dirty="0" err="1">
                <a:latin typeface="Dagny OT" panose="020B0504020201020104" pitchFamily="34" charset="0"/>
              </a:rPr>
              <a:t>Biological</a:t>
            </a:r>
            <a:r>
              <a:rPr lang="fr-CA" sz="1800" noProof="0" dirty="0">
                <a:latin typeface="Dagny OT" panose="020B0504020201020104" pitchFamily="34" charset="0"/>
              </a:rPr>
              <a:t> </a:t>
            </a:r>
            <a:r>
              <a:rPr lang="fr-CA" sz="1800" noProof="0" dirty="0" err="1">
                <a:latin typeface="Dagny OT" panose="020B0504020201020104" pitchFamily="34" charset="0"/>
              </a:rPr>
              <a:t>Cybernetics</a:t>
            </a:r>
            <a:r>
              <a:rPr lang="fr-CA" sz="1800" noProof="0" dirty="0">
                <a:latin typeface="Dagny OT" panose="020B0504020201020104" pitchFamily="34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fr-CA" sz="1800" dirty="0">
                <a:latin typeface="Dagny OT" panose="020B0504020201020104" pitchFamily="34" charset="0"/>
              </a:rPr>
              <a:t>Singh, </a:t>
            </a:r>
            <a:r>
              <a:rPr lang="fr-CA" sz="1800" dirty="0" err="1">
                <a:latin typeface="Dagny OT" panose="020B0504020201020104" pitchFamily="34" charset="0"/>
              </a:rPr>
              <a:t>Aarti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Spectral Clustering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fr-CA" sz="1800" noProof="0" dirty="0" err="1">
                <a:latin typeface="Dagny OT" panose="020B0504020201020104" pitchFamily="34" charset="0"/>
              </a:rPr>
              <a:t>Ng</a:t>
            </a:r>
            <a:r>
              <a:rPr lang="fr-CA" sz="1800" dirty="0">
                <a:latin typeface="Dagny OT" panose="020B0504020201020104" pitchFamily="34" charset="0"/>
              </a:rPr>
              <a:t>, Andrew Y., </a:t>
            </a:r>
            <a:r>
              <a:rPr lang="fr-CA" sz="1800" noProof="0" dirty="0">
                <a:latin typeface="Dagny OT" panose="020B0504020201020104" pitchFamily="34" charset="0"/>
              </a:rPr>
              <a:t>Michael I. Jordan et </a:t>
            </a:r>
            <a:r>
              <a:rPr lang="fr-CA" sz="1800" noProof="0" dirty="0" err="1">
                <a:latin typeface="Dagny OT" panose="020B0504020201020104" pitchFamily="34" charset="0"/>
              </a:rPr>
              <a:t>Yair</a:t>
            </a:r>
            <a:r>
              <a:rPr lang="fr-CA" sz="1800" noProof="0" dirty="0">
                <a:latin typeface="Dagny OT" panose="020B0504020201020104" pitchFamily="34" charset="0"/>
              </a:rPr>
              <a:t> Weiss, </a:t>
            </a:r>
            <a:r>
              <a:rPr lang="fr-CA" sz="1800" i="1" noProof="0" dirty="0">
                <a:latin typeface="Dagny OT" panose="020B0504020201020104" pitchFamily="34" charset="0"/>
              </a:rPr>
              <a:t>On Spectral Clustering: </a:t>
            </a:r>
            <a:r>
              <a:rPr lang="fr-CA" sz="1800" i="1" noProof="0" dirty="0" err="1">
                <a:latin typeface="Dagny OT" panose="020B0504020201020104" pitchFamily="34" charset="0"/>
              </a:rPr>
              <a:t>Analysis</a:t>
            </a:r>
            <a:r>
              <a:rPr lang="fr-CA" sz="1800" i="1" noProof="0" dirty="0">
                <a:latin typeface="Dagny OT" panose="020B0504020201020104" pitchFamily="34" charset="0"/>
              </a:rPr>
              <a:t> and an </a:t>
            </a:r>
            <a:r>
              <a:rPr lang="fr-CA" sz="1800" i="1" noProof="0" dirty="0" err="1">
                <a:latin typeface="Dagny OT" panose="020B0504020201020104" pitchFamily="34" charset="0"/>
              </a:rPr>
              <a:t>Algorithm</a:t>
            </a:r>
            <a:r>
              <a:rPr lang="fr-CA" sz="1800" i="1" noProof="0" dirty="0">
                <a:latin typeface="Dagny OT" panose="020B05040202010201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fr-CA" sz="1800" dirty="0">
                <a:latin typeface="Dagny OT" panose="020B0504020201020104" pitchFamily="34" charset="0"/>
              </a:rPr>
              <a:t>Wang, Jing, </a:t>
            </a:r>
            <a:r>
              <a:rPr lang="fr-CA" sz="1800" i="1" noProof="0" dirty="0">
                <a:latin typeface="Dagny OT" panose="020B0504020201020104" pitchFamily="34" charset="0"/>
              </a:rPr>
              <a:t>An Introduction to Support </a:t>
            </a:r>
            <a:r>
              <a:rPr lang="fr-CA" sz="1800" i="1" noProof="0" dirty="0" err="1">
                <a:latin typeface="Dagny OT" panose="020B0504020201020104" pitchFamily="34" charset="0"/>
              </a:rPr>
              <a:t>Vector</a:t>
            </a:r>
            <a:r>
              <a:rPr lang="fr-CA" sz="1800" i="1" noProof="0" dirty="0">
                <a:latin typeface="Dagny OT" panose="020B0504020201020104" pitchFamily="34" charset="0"/>
              </a:rPr>
              <a:t> Machine and Spectral Clustering.</a:t>
            </a:r>
            <a:endParaRPr lang="fr-CA" sz="18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sz="1800" noProof="0" dirty="0" err="1">
                <a:latin typeface="Dagny OT" panose="020B0504020201020104" pitchFamily="34" charset="0"/>
              </a:rPr>
              <a:t>Zelnik</a:t>
            </a:r>
            <a:r>
              <a:rPr lang="fr-CA" sz="1800" dirty="0">
                <a:latin typeface="Dagny OT" panose="020B0504020201020104" pitchFamily="34" charset="0"/>
              </a:rPr>
              <a:t>-Manor, </a:t>
            </a:r>
            <a:r>
              <a:rPr lang="fr-CA" sz="1800" dirty="0" err="1">
                <a:latin typeface="Dagny OT" panose="020B0504020201020104" pitchFamily="34" charset="0"/>
              </a:rPr>
              <a:t>Lihi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noProof="0" dirty="0">
                <a:latin typeface="Dagny OT" panose="020B0504020201020104" pitchFamily="34" charset="0"/>
              </a:rPr>
              <a:t>et Pietro </a:t>
            </a:r>
            <a:r>
              <a:rPr lang="fr-CA" sz="1800" noProof="0" dirty="0" err="1">
                <a:latin typeface="Dagny OT" panose="020B0504020201020104" pitchFamily="34" charset="0"/>
              </a:rPr>
              <a:t>Perona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Self-Tuning Spectral Clustering.</a:t>
            </a:r>
          </a:p>
          <a:p>
            <a:pPr>
              <a:lnSpc>
                <a:spcPct val="100000"/>
              </a:lnSpc>
            </a:pPr>
            <a:r>
              <a:rPr lang="fr-CA" sz="1800" dirty="0">
                <a:latin typeface="Dagny OT" panose="020B0504020201020104" pitchFamily="34" charset="0"/>
              </a:rPr>
              <a:t>Hamad, Denis, </a:t>
            </a:r>
            <a:r>
              <a:rPr lang="fr-CA" sz="1800" noProof="0" dirty="0">
                <a:latin typeface="Dagny OT" panose="020B0504020201020104" pitchFamily="34" charset="0"/>
              </a:rPr>
              <a:t>et Philippe </a:t>
            </a:r>
            <a:r>
              <a:rPr lang="fr-CA" sz="1800" noProof="0" dirty="0" err="1">
                <a:latin typeface="Dagny OT" panose="020B0504020201020104" pitchFamily="34" charset="0"/>
              </a:rPr>
              <a:t>Biela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Introduction to spectral clustering.</a:t>
            </a:r>
          </a:p>
          <a:p>
            <a:pPr>
              <a:lnSpc>
                <a:spcPct val="100000"/>
              </a:lnSpc>
            </a:pPr>
            <a:r>
              <a:rPr lang="fr-CA" sz="1800" noProof="0" dirty="0" err="1">
                <a:latin typeface="Dagny OT" panose="020B0504020201020104" pitchFamily="34" charset="0"/>
              </a:rPr>
              <a:t>Meila</a:t>
            </a:r>
            <a:r>
              <a:rPr lang="fr-CA" sz="1800" dirty="0">
                <a:latin typeface="Dagny OT" panose="020B0504020201020104" pitchFamily="34" charset="0"/>
              </a:rPr>
              <a:t>, Marina, </a:t>
            </a:r>
            <a:r>
              <a:rPr lang="fr-CA" sz="1800" i="1" noProof="0" dirty="0" err="1">
                <a:latin typeface="Dagny OT" panose="020B0504020201020104" pitchFamily="34" charset="0"/>
              </a:rPr>
              <a:t>Classic</a:t>
            </a:r>
            <a:r>
              <a:rPr lang="fr-CA" sz="1800" i="1" noProof="0" dirty="0">
                <a:latin typeface="Dagny OT" panose="020B0504020201020104" pitchFamily="34" charset="0"/>
              </a:rPr>
              <a:t> and Modern Data Clustering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fr-CA" sz="1800" dirty="0">
                <a:latin typeface="Dagny OT" panose="020B0504020201020104" pitchFamily="34" charset="0"/>
              </a:rPr>
              <a:t>Kung, </a:t>
            </a:r>
            <a:r>
              <a:rPr lang="fr-CA" sz="1800" dirty="0" err="1">
                <a:latin typeface="Dagny OT" panose="020B0504020201020104" pitchFamily="34" charset="0"/>
              </a:rPr>
              <a:t>H.T</a:t>
            </a:r>
            <a:r>
              <a:rPr lang="fr-CA" sz="1800" dirty="0">
                <a:latin typeface="Dagny OT" panose="020B0504020201020104" pitchFamily="34" charset="0"/>
              </a:rPr>
              <a:t>., </a:t>
            </a:r>
            <a:r>
              <a:rPr lang="fr-CA" sz="1800" noProof="0" dirty="0">
                <a:latin typeface="Dagny OT" panose="020B0504020201020104" pitchFamily="34" charset="0"/>
              </a:rPr>
              <a:t>et Dario </a:t>
            </a:r>
            <a:r>
              <a:rPr lang="fr-CA" sz="1800" noProof="0" dirty="0" err="1">
                <a:latin typeface="Dagny OT" panose="020B0504020201020104" pitchFamily="34" charset="0"/>
              </a:rPr>
              <a:t>Vlah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A Spectral Clustering </a:t>
            </a:r>
            <a:r>
              <a:rPr lang="fr-CA" sz="1800" i="1" noProof="0" dirty="0" err="1">
                <a:latin typeface="Dagny OT" panose="020B0504020201020104" pitchFamily="34" charset="0"/>
              </a:rPr>
              <a:t>Approach</a:t>
            </a:r>
            <a:r>
              <a:rPr lang="fr-CA" sz="1800" i="1" noProof="0" dirty="0">
                <a:latin typeface="Dagny OT" panose="020B0504020201020104" pitchFamily="34" charset="0"/>
              </a:rPr>
              <a:t> to </a:t>
            </a:r>
            <a:r>
              <a:rPr lang="fr-CA" sz="1800" i="1" noProof="0" dirty="0" err="1">
                <a:latin typeface="Dagny OT" panose="020B0504020201020104" pitchFamily="34" charset="0"/>
              </a:rPr>
              <a:t>Validating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Sensors</a:t>
            </a:r>
            <a:r>
              <a:rPr lang="fr-CA" sz="1800" i="1" noProof="0" dirty="0">
                <a:latin typeface="Dagny OT" panose="020B0504020201020104" pitchFamily="34" charset="0"/>
              </a:rPr>
              <a:t> via </a:t>
            </a:r>
            <a:r>
              <a:rPr lang="fr-CA" sz="1800" i="1" noProof="0" dirty="0" err="1">
                <a:latin typeface="Dagny OT" panose="020B0504020201020104" pitchFamily="34" charset="0"/>
              </a:rPr>
              <a:t>Their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Peers</a:t>
            </a:r>
            <a:r>
              <a:rPr lang="fr-CA" sz="1800" i="1" noProof="0" dirty="0">
                <a:latin typeface="Dagny OT" panose="020B0504020201020104" pitchFamily="34" charset="0"/>
              </a:rPr>
              <a:t> in Distributed </a:t>
            </a:r>
            <a:r>
              <a:rPr lang="fr-CA" sz="1800" i="1" noProof="0" dirty="0" err="1">
                <a:latin typeface="Dagny OT" panose="020B0504020201020104" pitchFamily="34" charset="0"/>
              </a:rPr>
              <a:t>Sensor</a:t>
            </a:r>
            <a:r>
              <a:rPr lang="fr-CA" sz="1800" i="1" noProof="0" dirty="0">
                <a:latin typeface="Dagny OT" panose="020B0504020201020104" pitchFamily="34" charset="0"/>
              </a:rPr>
              <a:t> Networks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  <a:p>
            <a:r>
              <a:rPr lang="fr-CA" sz="1800" noProof="0" dirty="0" err="1">
                <a:latin typeface="Dagny OT" panose="020B0504020201020104" pitchFamily="34" charset="0"/>
              </a:rPr>
              <a:t>Chehreghani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dirty="0" err="1">
                <a:latin typeface="Dagny OT" panose="020B0504020201020104" pitchFamily="34" charset="0"/>
              </a:rPr>
              <a:t>Morteza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noProof="0" dirty="0">
                <a:latin typeface="Dagny OT" panose="020B0504020201020104" pitchFamily="34" charset="0"/>
              </a:rPr>
              <a:t>Alberto </a:t>
            </a:r>
            <a:r>
              <a:rPr lang="fr-CA" sz="1800" noProof="0" dirty="0" err="1">
                <a:latin typeface="Dagny OT" panose="020B0504020201020104" pitchFamily="34" charset="0"/>
              </a:rPr>
              <a:t>Busetto</a:t>
            </a:r>
            <a:r>
              <a:rPr lang="fr-CA" sz="1800" noProof="0" dirty="0">
                <a:latin typeface="Dagny OT" panose="020B0504020201020104" pitchFamily="34" charset="0"/>
              </a:rPr>
              <a:t> et Joachim </a:t>
            </a:r>
            <a:r>
              <a:rPr lang="fr-CA" sz="1800" noProof="0" dirty="0" err="1">
                <a:latin typeface="Dagny OT" panose="020B0504020201020104" pitchFamily="34" charset="0"/>
              </a:rPr>
              <a:t>Buhmann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Information </a:t>
            </a:r>
            <a:r>
              <a:rPr lang="fr-CA" sz="1800" i="1" noProof="0" dirty="0" err="1">
                <a:latin typeface="Dagny OT" panose="020B0504020201020104" pitchFamily="34" charset="0"/>
              </a:rPr>
              <a:t>Theoretic</a:t>
            </a:r>
            <a:r>
              <a:rPr lang="fr-CA" sz="1800" i="1" noProof="0" dirty="0">
                <a:latin typeface="Dagny OT" panose="020B0504020201020104" pitchFamily="34" charset="0"/>
              </a:rPr>
              <a:t> Model Validation for Spectral Clustering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  <a:p>
            <a:r>
              <a:rPr lang="fr-CA" sz="1800" noProof="0" dirty="0" err="1">
                <a:latin typeface="Dagny OT" panose="020B0504020201020104" pitchFamily="34" charset="0"/>
              </a:rPr>
              <a:t>Kamvar</a:t>
            </a:r>
            <a:r>
              <a:rPr lang="fr-CA" sz="1800" dirty="0">
                <a:latin typeface="Dagny OT" panose="020B0504020201020104" pitchFamily="34" charset="0"/>
              </a:rPr>
              <a:t>, </a:t>
            </a:r>
            <a:r>
              <a:rPr lang="fr-CA" sz="1800" dirty="0" err="1">
                <a:latin typeface="Dagny OT" panose="020B0504020201020104" pitchFamily="34" charset="0"/>
              </a:rPr>
              <a:t>Sepandar</a:t>
            </a:r>
            <a:r>
              <a:rPr lang="fr-CA" sz="1800" dirty="0">
                <a:latin typeface="Dagny OT" panose="020B0504020201020104" pitchFamily="34" charset="0"/>
              </a:rPr>
              <a:t> D., </a:t>
            </a:r>
            <a:r>
              <a:rPr lang="fr-CA" sz="1800" noProof="0" dirty="0">
                <a:latin typeface="Dagny OT" panose="020B0504020201020104" pitchFamily="34" charset="0"/>
              </a:rPr>
              <a:t>Dan Klein et Christopher Manning, </a:t>
            </a:r>
            <a:r>
              <a:rPr lang="fr-CA" sz="1800" i="1" noProof="0" dirty="0">
                <a:latin typeface="Dagny OT" panose="020B0504020201020104" pitchFamily="34" charset="0"/>
              </a:rPr>
              <a:t>Spectral Clustering</a:t>
            </a:r>
            <a:r>
              <a:rPr lang="fr-CA" sz="1800" noProof="0" dirty="0">
                <a:latin typeface="Dagny OT" panose="020B05040202010201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5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RÉfÉrences</a:t>
            </a:r>
            <a:endParaRPr lang="fr-CA" b="1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CA" sz="1800" noProof="0" dirty="0" err="1">
                <a:latin typeface="Dagny OT" panose="020B0504020201020104" pitchFamily="34" charset="0"/>
              </a:rPr>
              <a:t>Vendramin</a:t>
            </a:r>
            <a:r>
              <a:rPr lang="fr-CA" sz="1800" noProof="0" dirty="0">
                <a:latin typeface="Dagny OT" panose="020B0504020201020104" pitchFamily="34" charset="0"/>
              </a:rPr>
              <a:t>, L., </a:t>
            </a:r>
            <a:r>
              <a:rPr lang="fr-CA" sz="1800" noProof="0" dirty="0" err="1">
                <a:latin typeface="Dagny OT" panose="020B0504020201020104" pitchFamily="34" charset="0"/>
              </a:rPr>
              <a:t>Campello</a:t>
            </a:r>
            <a:r>
              <a:rPr lang="fr-CA" sz="1800" noProof="0" dirty="0">
                <a:latin typeface="Dagny OT" panose="020B0504020201020104" pitchFamily="34" charset="0"/>
              </a:rPr>
              <a:t>, R. </a:t>
            </a:r>
            <a:r>
              <a:rPr lang="fr-CA" sz="1800" dirty="0">
                <a:latin typeface="Dagny OT" panose="020B0504020201020104" pitchFamily="34" charset="0"/>
              </a:rPr>
              <a:t>J. G. B. et </a:t>
            </a:r>
            <a:r>
              <a:rPr lang="fr-CA" sz="1800" noProof="0" dirty="0" err="1">
                <a:latin typeface="Dagny OT" panose="020B0504020201020104" pitchFamily="34" charset="0"/>
              </a:rPr>
              <a:t>Hruschka</a:t>
            </a:r>
            <a:r>
              <a:rPr lang="fr-CA" sz="1800" noProof="0" dirty="0">
                <a:latin typeface="Dagny OT" panose="020B0504020201020104" pitchFamily="34" charset="0"/>
              </a:rPr>
              <a:t>, E., </a:t>
            </a:r>
            <a:r>
              <a:rPr lang="fr-CA" sz="1800" i="1" noProof="0" dirty="0">
                <a:latin typeface="Dagny OT" panose="020B0504020201020104" pitchFamily="34" charset="0"/>
              </a:rPr>
              <a:t>Relative clustering </a:t>
            </a:r>
            <a:r>
              <a:rPr lang="fr-CA" sz="1800" i="1" noProof="0" dirty="0" err="1">
                <a:latin typeface="Dagny OT" panose="020B0504020201020104" pitchFamily="34" charset="0"/>
              </a:rPr>
              <a:t>validity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criteria</a:t>
            </a:r>
            <a:r>
              <a:rPr lang="fr-CA" sz="1800" i="1" noProof="0" dirty="0">
                <a:latin typeface="Dagny OT" panose="020B0504020201020104" pitchFamily="34" charset="0"/>
              </a:rPr>
              <a:t>: A comparative </a:t>
            </a:r>
            <a:r>
              <a:rPr lang="fr-CA" sz="1800" i="1" noProof="0" dirty="0" err="1">
                <a:latin typeface="Dagny OT" panose="020B0504020201020104" pitchFamily="34" charset="0"/>
              </a:rPr>
              <a:t>overview</a:t>
            </a:r>
            <a:r>
              <a:rPr lang="fr-CA" sz="1800" i="1" noProof="0" dirty="0">
                <a:latin typeface="Dagny OT" panose="020B0504020201020104" pitchFamily="34" charset="0"/>
              </a:rPr>
              <a:t>. </a:t>
            </a:r>
            <a:r>
              <a:rPr lang="fr-CA" sz="1800" i="1" noProof="0" dirty="0" err="1">
                <a:latin typeface="Dagny OT" panose="020B0504020201020104" pitchFamily="34" charset="0"/>
              </a:rPr>
              <a:t>Statistical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Analysis</a:t>
            </a:r>
            <a:r>
              <a:rPr lang="fr-CA" sz="1800" i="1" noProof="0" dirty="0">
                <a:latin typeface="Dagny OT" panose="020B0504020201020104" pitchFamily="34" charset="0"/>
              </a:rPr>
              <a:t> and Data Mining</a:t>
            </a:r>
            <a:r>
              <a:rPr lang="fr-CA" sz="1800" noProof="0" dirty="0">
                <a:latin typeface="Dagny OT" panose="020B0504020201020104" pitchFamily="34" charset="0"/>
              </a:rPr>
              <a:t>, 3. 209-235. 10.1002/sam.10080, 2010.</a:t>
            </a:r>
          </a:p>
          <a:p>
            <a:pPr>
              <a:lnSpc>
                <a:spcPct val="100000"/>
              </a:lnSpc>
            </a:pPr>
            <a:r>
              <a:rPr lang="fr-CA" sz="1800" noProof="0" dirty="0" err="1">
                <a:latin typeface="Dagny OT" panose="020B0504020201020104" pitchFamily="34" charset="0"/>
              </a:rPr>
              <a:t>Amigó</a:t>
            </a:r>
            <a:r>
              <a:rPr lang="fr-CA" sz="1800" noProof="0" dirty="0">
                <a:latin typeface="Dagny OT" panose="020B0504020201020104" pitchFamily="34" charset="0"/>
              </a:rPr>
              <a:t>, E., Gonzalo, J., </a:t>
            </a:r>
            <a:r>
              <a:rPr lang="fr-CA" sz="1800" noProof="0" dirty="0" err="1">
                <a:latin typeface="Dagny OT" panose="020B0504020201020104" pitchFamily="34" charset="0"/>
              </a:rPr>
              <a:t>Artiles</a:t>
            </a:r>
            <a:r>
              <a:rPr lang="fr-CA" sz="1800" noProof="0" dirty="0">
                <a:latin typeface="Dagny OT" panose="020B0504020201020104" pitchFamily="34" charset="0"/>
              </a:rPr>
              <a:t>, J. et Verdejo, M., </a:t>
            </a:r>
            <a:r>
              <a:rPr lang="fr-CA" sz="1800" i="1" noProof="0" dirty="0" err="1">
                <a:latin typeface="Dagny OT" panose="020B0504020201020104" pitchFamily="34" charset="0"/>
              </a:rPr>
              <a:t>Comparison</a:t>
            </a:r>
            <a:r>
              <a:rPr lang="fr-CA" sz="1800" i="1" noProof="0" dirty="0">
                <a:latin typeface="Dagny OT" panose="020B0504020201020104" pitchFamily="34" charset="0"/>
              </a:rPr>
              <a:t> of </a:t>
            </a:r>
            <a:r>
              <a:rPr lang="fr-CA" sz="1800" i="1" noProof="0" dirty="0" err="1">
                <a:latin typeface="Dagny OT" panose="020B0504020201020104" pitchFamily="34" charset="0"/>
              </a:rPr>
              <a:t>extrinsic</a:t>
            </a:r>
            <a:r>
              <a:rPr lang="fr-CA" sz="1800" i="1" noProof="0" dirty="0">
                <a:latin typeface="Dagny OT" panose="020B0504020201020104" pitchFamily="34" charset="0"/>
              </a:rPr>
              <a:t> clustering </a:t>
            </a:r>
            <a:r>
              <a:rPr lang="fr-CA" sz="1800" i="1" noProof="0" dirty="0" err="1">
                <a:latin typeface="Dagny OT" panose="020B0504020201020104" pitchFamily="34" charset="0"/>
              </a:rPr>
              <a:t>evaluation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metrics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based</a:t>
            </a:r>
            <a:r>
              <a:rPr lang="fr-CA" sz="1800" i="1" noProof="0" dirty="0">
                <a:latin typeface="Dagny OT" panose="020B0504020201020104" pitchFamily="34" charset="0"/>
              </a:rPr>
              <a:t> on </a:t>
            </a:r>
            <a:r>
              <a:rPr lang="fr-CA" sz="1800" i="1" noProof="0" dirty="0" err="1">
                <a:latin typeface="Dagny OT" panose="020B0504020201020104" pitchFamily="34" charset="0"/>
              </a:rPr>
              <a:t>formal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constraints</a:t>
            </a:r>
            <a:r>
              <a:rPr lang="fr-CA" sz="1800" noProof="0" dirty="0">
                <a:latin typeface="Dagny OT" panose="020B0504020201020104" pitchFamily="34" charset="0"/>
              </a:rPr>
              <a:t>, Information </a:t>
            </a:r>
            <a:r>
              <a:rPr lang="fr-CA" sz="1800" noProof="0" dirty="0" err="1">
                <a:latin typeface="Dagny OT" panose="020B0504020201020104" pitchFamily="34" charset="0"/>
              </a:rPr>
              <a:t>Retrieval</a:t>
            </a:r>
            <a:r>
              <a:rPr lang="fr-CA" sz="1800" dirty="0">
                <a:latin typeface="Dagny OT" panose="020B0504020201020104" pitchFamily="34" charset="0"/>
              </a:rPr>
              <a:t>,</a:t>
            </a:r>
            <a:r>
              <a:rPr lang="fr-CA" sz="1800" noProof="0" dirty="0">
                <a:latin typeface="Dagny OT" panose="020B0504020201020104" pitchFamily="34" charset="0"/>
              </a:rPr>
              <a:t> 12, 461-486, 2009.</a:t>
            </a:r>
          </a:p>
          <a:p>
            <a:pPr>
              <a:lnSpc>
                <a:spcPct val="100000"/>
              </a:lnSpc>
            </a:pPr>
            <a:r>
              <a:rPr lang="fr-CA" sz="1800" noProof="0" dirty="0">
                <a:latin typeface="Dagny OT" panose="020B0504020201020104" pitchFamily="34" charset="0"/>
              </a:rPr>
              <a:t>Lewis, J. M., </a:t>
            </a:r>
            <a:r>
              <a:rPr lang="fr-CA" sz="1800" noProof="0" dirty="0" err="1">
                <a:latin typeface="Dagny OT" panose="020B0504020201020104" pitchFamily="34" charset="0"/>
              </a:rPr>
              <a:t>Ackerman</a:t>
            </a:r>
            <a:r>
              <a:rPr lang="fr-CA" sz="1800" noProof="0" dirty="0">
                <a:latin typeface="Dagny OT" panose="020B0504020201020104" pitchFamily="34" charset="0"/>
              </a:rPr>
              <a:t>, M. et de Sa, V., </a:t>
            </a:r>
            <a:r>
              <a:rPr lang="fr-CA" sz="1800" i="1" noProof="0" dirty="0">
                <a:latin typeface="Dagny OT" panose="020B0504020201020104" pitchFamily="34" charset="0"/>
              </a:rPr>
              <a:t>Human Cluster </a:t>
            </a:r>
            <a:r>
              <a:rPr lang="fr-CA" sz="1800" i="1" noProof="0" dirty="0" err="1">
                <a:latin typeface="Dagny OT" panose="020B0504020201020104" pitchFamily="34" charset="0"/>
              </a:rPr>
              <a:t>Evaluation</a:t>
            </a:r>
            <a:r>
              <a:rPr lang="fr-CA" sz="1800" i="1" noProof="0" dirty="0">
                <a:latin typeface="Dagny OT" panose="020B0504020201020104" pitchFamily="34" charset="0"/>
              </a:rPr>
              <a:t> and </a:t>
            </a:r>
            <a:r>
              <a:rPr lang="fr-CA" sz="1800" i="1" noProof="0" dirty="0" err="1">
                <a:latin typeface="Dagny OT" panose="020B0504020201020104" pitchFamily="34" charset="0"/>
              </a:rPr>
              <a:t>Formal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Quality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Measures</a:t>
            </a:r>
            <a:r>
              <a:rPr lang="fr-CA" sz="1800" i="1" noProof="0" dirty="0">
                <a:latin typeface="Dagny OT" panose="020B0504020201020104" pitchFamily="34" charset="0"/>
              </a:rPr>
              <a:t>: A Comparative </a:t>
            </a:r>
            <a:r>
              <a:rPr lang="fr-CA" sz="1800" i="1" noProof="0" dirty="0" err="1">
                <a:latin typeface="Dagny OT" panose="020B0504020201020104" pitchFamily="34" charset="0"/>
              </a:rPr>
              <a:t>Study</a:t>
            </a:r>
            <a:r>
              <a:rPr lang="fr-CA" sz="1800" dirty="0">
                <a:latin typeface="Dagny OT" panose="020B0504020201020104" pitchFamily="34" charset="0"/>
              </a:rPr>
              <a:t>,</a:t>
            </a:r>
            <a:r>
              <a:rPr lang="fr-CA" sz="1800" noProof="0" dirty="0">
                <a:latin typeface="Dagny OT" panose="020B0504020201020104" pitchFamily="34" charset="0"/>
              </a:rPr>
              <a:t> compte-rendu de la 34</a:t>
            </a:r>
            <a:r>
              <a:rPr lang="fr-CA" sz="1800" baseline="30000" noProof="0" dirty="0">
                <a:latin typeface="Dagny OT" panose="020B0504020201020104" pitchFamily="34" charset="0"/>
              </a:rPr>
              <a:t>e</a:t>
            </a:r>
            <a:r>
              <a:rPr lang="fr-CA" sz="1800" noProof="0" dirty="0">
                <a:latin typeface="Dagny OT" panose="020B0504020201020104" pitchFamily="34" charset="0"/>
              </a:rPr>
              <a:t> conférence de la Cognitive Science Society, 2012.</a:t>
            </a:r>
          </a:p>
          <a:p>
            <a:pPr>
              <a:lnSpc>
                <a:spcPct val="100000"/>
              </a:lnSpc>
            </a:pPr>
            <a:r>
              <a:rPr lang="fr-CA" sz="1800" noProof="0" dirty="0" err="1">
                <a:latin typeface="Dagny OT" panose="020B0504020201020104" pitchFamily="34" charset="0"/>
              </a:rPr>
              <a:t>Desgraupes</a:t>
            </a:r>
            <a:r>
              <a:rPr lang="fr-CA" sz="1800" dirty="0">
                <a:latin typeface="Dagny OT" panose="020B0504020201020104" pitchFamily="34" charset="0"/>
              </a:rPr>
              <a:t>, Bernard, </a:t>
            </a:r>
            <a:r>
              <a:rPr lang="fr-CA" sz="1800" i="1" noProof="0" dirty="0">
                <a:latin typeface="Dagny OT" panose="020B0504020201020104" pitchFamily="34" charset="0"/>
              </a:rPr>
              <a:t>Clustering Indices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noProof="0" dirty="0" err="1">
                <a:latin typeface="Dagny OT" panose="020B0504020201020104" pitchFamily="34" charset="0"/>
              </a:rPr>
              <a:t>Lab</a:t>
            </a:r>
            <a:r>
              <a:rPr lang="fr-CA" sz="1800" noProof="0" dirty="0">
                <a:latin typeface="Dagny OT" panose="020B0504020201020104" pitchFamily="34" charset="0"/>
              </a:rPr>
              <a:t> </a:t>
            </a:r>
            <a:r>
              <a:rPr lang="fr-CA" sz="1800" noProof="0" dirty="0" err="1" smtClean="0">
                <a:latin typeface="Dagny OT" panose="020B0504020201020104" pitchFamily="34" charset="0"/>
              </a:rPr>
              <a:t>Modal'X</a:t>
            </a:r>
            <a:r>
              <a:rPr lang="fr-CA" sz="1800" noProof="0" dirty="0">
                <a:latin typeface="Dagny OT" panose="020B0504020201020104" pitchFamily="34" charset="0"/>
              </a:rPr>
              <a:t>, Université Paris-Ouest, 2013.</a:t>
            </a:r>
          </a:p>
          <a:p>
            <a:pPr>
              <a:buSzPct val="100000"/>
            </a:pPr>
            <a:r>
              <a:rPr lang="fr-CA" sz="1800" noProof="0" dirty="0" err="1">
                <a:latin typeface="Dagny OT" panose="020B0504020201020104" pitchFamily="34" charset="0"/>
              </a:rPr>
              <a:t>Cranshaw</a:t>
            </a:r>
            <a:r>
              <a:rPr lang="fr-CA" sz="1800" dirty="0">
                <a:latin typeface="Dagny OT" panose="020B0504020201020104" pitchFamily="34" charset="0"/>
              </a:rPr>
              <a:t>, Justin, </a:t>
            </a:r>
            <a:r>
              <a:rPr lang="fr-CA" sz="1800" noProof="0" dirty="0">
                <a:latin typeface="Dagny OT" panose="020B0504020201020104" pitchFamily="34" charset="0"/>
              </a:rPr>
              <a:t>Raz Schwartz, Jason I. Hong et Norman </a:t>
            </a:r>
            <a:r>
              <a:rPr lang="fr-CA" sz="1800" noProof="0" dirty="0" err="1">
                <a:latin typeface="Dagny OT" panose="020B0504020201020104" pitchFamily="34" charset="0"/>
              </a:rPr>
              <a:t>Sadeh</a:t>
            </a:r>
            <a:r>
              <a:rPr lang="fr-CA" sz="1800" noProof="0" dirty="0">
                <a:latin typeface="Dagny OT" panose="020B0504020201020104" pitchFamily="34" charset="0"/>
              </a:rPr>
              <a:t>, </a:t>
            </a:r>
            <a:r>
              <a:rPr lang="fr-CA" sz="1800" i="1" noProof="0" dirty="0">
                <a:latin typeface="Dagny OT" panose="020B0504020201020104" pitchFamily="34" charset="0"/>
              </a:rPr>
              <a:t>The </a:t>
            </a:r>
            <a:r>
              <a:rPr lang="fr-CA" sz="1800" i="1" noProof="0" dirty="0" err="1">
                <a:latin typeface="Dagny OT" panose="020B0504020201020104" pitchFamily="34" charset="0"/>
              </a:rPr>
              <a:t>Livehoods</a:t>
            </a:r>
            <a:r>
              <a:rPr lang="fr-CA" sz="1800" i="1" noProof="0" dirty="0">
                <a:latin typeface="Dagny OT" panose="020B0504020201020104" pitchFamily="34" charset="0"/>
              </a:rPr>
              <a:t> Project: </a:t>
            </a:r>
            <a:r>
              <a:rPr lang="fr-CA" sz="1800" i="1" noProof="0" dirty="0" err="1">
                <a:latin typeface="Dagny OT" panose="020B0504020201020104" pitchFamily="34" charset="0"/>
              </a:rPr>
              <a:t>Utilizing</a:t>
            </a:r>
            <a:r>
              <a:rPr lang="fr-CA" sz="1800" i="1" noProof="0" dirty="0">
                <a:latin typeface="Dagny OT" panose="020B0504020201020104" pitchFamily="34" charset="0"/>
              </a:rPr>
              <a:t> Social Media to </a:t>
            </a:r>
            <a:r>
              <a:rPr lang="fr-CA" sz="1800" i="1" noProof="0" dirty="0" err="1">
                <a:latin typeface="Dagny OT" panose="020B0504020201020104" pitchFamily="34" charset="0"/>
              </a:rPr>
              <a:t>Understand</a:t>
            </a:r>
            <a:r>
              <a:rPr lang="fr-CA" sz="1800" i="1" noProof="0" dirty="0">
                <a:latin typeface="Dagny OT" panose="020B0504020201020104" pitchFamily="34" charset="0"/>
              </a:rPr>
              <a:t> the Dynamics of A City</a:t>
            </a:r>
            <a:r>
              <a:rPr lang="fr-CA" sz="1800" noProof="0" dirty="0">
                <a:latin typeface="Dagny OT" panose="020B0504020201020104" pitchFamily="34" charset="0"/>
              </a:rPr>
              <a:t>, compte-rendu de la 6</a:t>
            </a:r>
            <a:r>
              <a:rPr lang="fr-CA" sz="1800" baseline="30000" noProof="0" dirty="0">
                <a:latin typeface="Dagny OT" panose="020B0504020201020104" pitchFamily="34" charset="0"/>
              </a:rPr>
              <a:t>e</a:t>
            </a:r>
            <a:r>
              <a:rPr lang="fr-CA" sz="1800" noProof="0" dirty="0">
                <a:latin typeface="Dagny OT" panose="020B0504020201020104" pitchFamily="34" charset="0"/>
              </a:rPr>
              <a:t> Conférence internationale de </a:t>
            </a:r>
            <a:r>
              <a:rPr lang="fr-CA" sz="1800" noProof="0" dirty="0" smtClean="0">
                <a:latin typeface="Dagny OT" panose="020B0504020201020104" pitchFamily="34" charset="0"/>
              </a:rPr>
              <a:t>l'AAAI </a:t>
            </a:r>
            <a:r>
              <a:rPr lang="fr-CA" sz="1800" noProof="0" dirty="0">
                <a:latin typeface="Dagny OT" panose="020B0504020201020104" pitchFamily="34" charset="0"/>
              </a:rPr>
              <a:t>sur les blogues web et les réseaux sociaux (ICWSM–12)</a:t>
            </a:r>
            <a:r>
              <a:rPr lang="fr-CA" sz="1800" i="1" noProof="0" dirty="0">
                <a:latin typeface="Dagny OT" panose="020B0504020201020104" pitchFamily="34" charset="0"/>
              </a:rPr>
              <a:t>, </a:t>
            </a:r>
            <a:r>
              <a:rPr lang="fr-CA" sz="1800" noProof="0" dirty="0">
                <a:latin typeface="Dagny OT" panose="020B0504020201020104" pitchFamily="34" charset="0"/>
              </a:rPr>
              <a:t>Dublin, Irlande, pp. 1–8, 2012.</a:t>
            </a:r>
            <a:endParaRPr lang="fr-CA" sz="100" noProof="0" dirty="0">
              <a:latin typeface="Dagny OT" panose="020B0504020201020104" pitchFamily="34" charset="0"/>
            </a:endParaRPr>
          </a:p>
          <a:p>
            <a:pPr>
              <a:buSzPct val="100000"/>
            </a:pPr>
            <a:r>
              <a:rPr lang="fr-CA" sz="1800" noProof="0" dirty="0">
                <a:latin typeface="Dagny OT" panose="020B0504020201020104" pitchFamily="34" charset="0"/>
              </a:rPr>
              <a:t>Kung, H. T. et </a:t>
            </a:r>
            <a:r>
              <a:rPr lang="fr-CA" sz="1800" noProof="0" dirty="0" err="1">
                <a:latin typeface="Dagny OT" panose="020B0504020201020104" pitchFamily="34" charset="0"/>
              </a:rPr>
              <a:t>Vlah</a:t>
            </a:r>
            <a:r>
              <a:rPr lang="fr-CA" sz="1800" noProof="0" dirty="0">
                <a:latin typeface="Dagny OT" panose="020B0504020201020104" pitchFamily="34" charset="0"/>
              </a:rPr>
              <a:t>, D.A., </a:t>
            </a:r>
            <a:r>
              <a:rPr lang="fr-CA" sz="1800" i="1" noProof="0" dirty="0">
                <a:latin typeface="Dagny OT" panose="020B0504020201020104" pitchFamily="34" charset="0"/>
              </a:rPr>
              <a:t>Spectral clustering </a:t>
            </a:r>
            <a:r>
              <a:rPr lang="fr-CA" sz="1800" i="1" noProof="0" dirty="0" err="1">
                <a:latin typeface="Dagny OT" panose="020B0504020201020104" pitchFamily="34" charset="0"/>
              </a:rPr>
              <a:t>approach</a:t>
            </a:r>
            <a:r>
              <a:rPr lang="fr-CA" sz="1800" i="1" noProof="0" dirty="0">
                <a:latin typeface="Dagny OT" panose="020B0504020201020104" pitchFamily="34" charset="0"/>
              </a:rPr>
              <a:t> to </a:t>
            </a:r>
            <a:r>
              <a:rPr lang="fr-CA" sz="1800" i="1" noProof="0" dirty="0" err="1">
                <a:latin typeface="Dagny OT" panose="020B0504020201020104" pitchFamily="34" charset="0"/>
              </a:rPr>
              <a:t>validating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sensors</a:t>
            </a:r>
            <a:r>
              <a:rPr lang="fr-CA" sz="1800" i="1" noProof="0" dirty="0">
                <a:latin typeface="Dagny OT" panose="020B0504020201020104" pitchFamily="34" charset="0"/>
              </a:rPr>
              <a:t> via </a:t>
            </a:r>
            <a:r>
              <a:rPr lang="fr-CA" sz="1800" i="1" noProof="0" dirty="0" err="1">
                <a:latin typeface="Dagny OT" panose="020B0504020201020104" pitchFamily="34" charset="0"/>
              </a:rPr>
              <a:t>their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peers</a:t>
            </a:r>
            <a:r>
              <a:rPr lang="fr-CA" sz="1800" i="1" noProof="0" dirty="0">
                <a:latin typeface="Dagny OT" panose="020B0504020201020104" pitchFamily="34" charset="0"/>
              </a:rPr>
              <a:t> in </a:t>
            </a:r>
            <a:r>
              <a:rPr lang="fr-CA" sz="1800" i="1" noProof="0" dirty="0" err="1">
                <a:latin typeface="Dagny OT" panose="020B0504020201020104" pitchFamily="34" charset="0"/>
              </a:rPr>
              <a:t>distributed</a:t>
            </a:r>
            <a:r>
              <a:rPr lang="fr-CA" sz="1800" i="1" noProof="0" dirty="0">
                <a:latin typeface="Dagny OT" panose="020B0504020201020104" pitchFamily="34" charset="0"/>
              </a:rPr>
              <a:t> </a:t>
            </a:r>
            <a:r>
              <a:rPr lang="fr-CA" sz="1800" i="1" noProof="0" dirty="0" err="1">
                <a:latin typeface="Dagny OT" panose="020B0504020201020104" pitchFamily="34" charset="0"/>
              </a:rPr>
              <a:t>sensor</a:t>
            </a:r>
            <a:r>
              <a:rPr lang="fr-CA" sz="1800" i="1" noProof="0" dirty="0">
                <a:latin typeface="Dagny OT" panose="020B0504020201020104" pitchFamily="34" charset="0"/>
              </a:rPr>
              <a:t> networks</a:t>
            </a:r>
            <a:r>
              <a:rPr lang="fr-CA" sz="1800" noProof="0" dirty="0">
                <a:latin typeface="Dagny OT" panose="020B0504020201020104" pitchFamily="34" charset="0"/>
              </a:rPr>
              <a:t>, compte-rendu de la 18</a:t>
            </a:r>
            <a:r>
              <a:rPr lang="fr-CA" sz="1800" baseline="30000" noProof="0" dirty="0">
                <a:latin typeface="Dagny OT" panose="020B0504020201020104" pitchFamily="34" charset="0"/>
              </a:rPr>
              <a:t>e</a:t>
            </a:r>
            <a:r>
              <a:rPr lang="fr-CA" sz="1800" noProof="0" dirty="0">
                <a:latin typeface="Dagny OT" panose="020B0504020201020104" pitchFamily="34" charset="0"/>
              </a:rPr>
              <a:t> Conférence internationale de </a:t>
            </a:r>
            <a:r>
              <a:rPr lang="fr-CA" sz="1800" noProof="0" dirty="0" smtClean="0">
                <a:latin typeface="Dagny OT" panose="020B0504020201020104" pitchFamily="34" charset="0"/>
              </a:rPr>
              <a:t>l'IEEE </a:t>
            </a:r>
            <a:r>
              <a:rPr lang="fr-CA" sz="1800" noProof="0" dirty="0">
                <a:latin typeface="Dagny OT" panose="020B0504020201020104" pitchFamily="34" charset="0"/>
              </a:rPr>
              <a:t>sur les communications informatisées et les réseaux (ICCCN </a:t>
            </a:r>
            <a:r>
              <a:rPr lang="fr-CA" sz="1800" noProof="0" dirty="0" smtClean="0">
                <a:latin typeface="Dagny OT" panose="020B0504020201020104" pitchFamily="34" charset="0"/>
              </a:rPr>
              <a:t>'09</a:t>
            </a:r>
            <a:r>
              <a:rPr lang="fr-CA" sz="1800" noProof="0" dirty="0">
                <a:latin typeface="Dagny OT" panose="020B0504020201020104" pitchFamily="34" charset="0"/>
              </a:rPr>
              <a:t>), 2009.</a:t>
            </a:r>
            <a:endParaRPr lang="fr-CA" sz="100" noProof="0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4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>
                <a:ea typeface="Charter Roman" charset="0"/>
                <a:cs typeface="Charter Roman" charset="0"/>
              </a:rPr>
              <a:t>MATIÈRE SUPPLÉMENTAIRE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noProof="0" dirty="0"/>
              <a:t>REGROUPEMENT</a:t>
            </a:r>
          </a:p>
        </p:txBody>
      </p:sp>
    </p:spTree>
    <p:extLst>
      <p:ext uri="{BB962C8B-B14F-4D97-AF65-F5344CB8AC3E}">
        <p14:creationId xmlns:p14="http://schemas.microsoft.com/office/powerpoint/2010/main" val="215142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mesures de la Distance (paramètres)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CA" b="1" noProof="0" dirty="0">
                <a:latin typeface="Helvetica" pitchFamily="2" charset="0"/>
              </a:rPr>
              <a:t>Variables de partitionnement*</a:t>
            </a:r>
          </a:p>
          <a:p>
            <a:pPr lvl="1" algn="just"/>
            <a:r>
              <a:rPr lang="fr-CA" noProof="0" dirty="0">
                <a:latin typeface="Helvetica Light" pitchFamily="2" charset="0"/>
              </a:rPr>
              <a:t>Distance de </a:t>
            </a:r>
            <a:r>
              <a:rPr lang="fr-CA" noProof="0" dirty="0" err="1">
                <a:latin typeface="Helvetica Light" pitchFamily="2" charset="0"/>
              </a:rPr>
              <a:t>Hamming</a:t>
            </a:r>
            <a:endParaRPr lang="fr-CA" noProof="0" dirty="0">
              <a:latin typeface="Helvetica Light" pitchFamily="2" charset="0"/>
            </a:endParaRPr>
          </a:p>
          <a:p>
            <a:pPr lvl="1" algn="just"/>
            <a:r>
              <a:rPr lang="fr-CA" noProof="0" dirty="0">
                <a:latin typeface="Helvetica Light" pitchFamily="2" charset="0"/>
              </a:rPr>
              <a:t>Indice de Russel</a:t>
            </a:r>
            <a:r>
              <a:rPr lang="fr-CA" dirty="0">
                <a:latin typeface="Helvetica Light" pitchFamily="2" charset="0"/>
              </a:rPr>
              <a:t> et </a:t>
            </a:r>
            <a:r>
              <a:rPr lang="fr-CA" noProof="0" dirty="0">
                <a:latin typeface="Helvetica Light" pitchFamily="2" charset="0"/>
              </a:rPr>
              <a:t>Rao</a:t>
            </a:r>
          </a:p>
          <a:p>
            <a:pPr lvl="1" algn="just"/>
            <a:r>
              <a:rPr lang="fr-CA" noProof="0" dirty="0">
                <a:latin typeface="Helvetica Light" pitchFamily="2" charset="0"/>
              </a:rPr>
              <a:t>Jaccard</a:t>
            </a:r>
          </a:p>
          <a:p>
            <a:pPr lvl="1" algn="just"/>
            <a:r>
              <a:rPr lang="fr-CA" noProof="0" dirty="0">
                <a:latin typeface="Helvetica Light" pitchFamily="2" charset="0"/>
              </a:rPr>
              <a:t>Coefficient de concordance</a:t>
            </a:r>
          </a:p>
          <a:p>
            <a:pPr lvl="1" algn="just"/>
            <a:r>
              <a:rPr lang="fr-CA" noProof="0" dirty="0">
                <a:latin typeface="Helvetica Light" pitchFamily="2" charset="0"/>
              </a:rPr>
              <a:t>Coefficient de </a:t>
            </a:r>
            <a:r>
              <a:rPr lang="fr-CA" noProof="0" dirty="0" err="1">
                <a:latin typeface="Helvetica Light" pitchFamily="2" charset="0"/>
              </a:rPr>
              <a:t>Dice</a:t>
            </a:r>
            <a:endParaRPr lang="fr-CA" noProof="0" dirty="0">
              <a:latin typeface="Helvetica Light" pitchFamily="2" charset="0"/>
            </a:endParaRPr>
          </a:p>
          <a:p>
            <a:pPr lvl="1" algn="just"/>
            <a:r>
              <a:rPr lang="fr-CA" noProof="0" dirty="0">
                <a:latin typeface="Helvetica Light" pitchFamily="2" charset="0"/>
              </a:rPr>
              <a:t>etc.</a:t>
            </a:r>
            <a:endParaRPr lang="fr-CA" sz="1000" noProof="0" dirty="0"/>
          </a:p>
          <a:p>
            <a:pPr algn="just"/>
            <a:r>
              <a:rPr lang="fr-CA" dirty="0"/>
              <a:t>Il </a:t>
            </a:r>
            <a:r>
              <a:rPr lang="fr-CA" dirty="0" smtClean="0"/>
              <a:t>n'y </a:t>
            </a:r>
            <a:r>
              <a:rPr lang="fr-CA" dirty="0"/>
              <a:t>a aucune règle constante pour déterminer la distance à utiliser avec </a:t>
            </a:r>
            <a:r>
              <a:rPr lang="fr-CA" dirty="0" smtClean="0"/>
              <a:t>l'algorithme </a:t>
            </a:r>
            <a:r>
              <a:rPr lang="fr-CA" dirty="0"/>
              <a:t>des 𝑘</a:t>
            </a:r>
            <a:r>
              <a:rPr lang="fr-CA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˗</a:t>
            </a:r>
            <a:r>
              <a:rPr lang="fr-CA" dirty="0"/>
              <a:t>moyennes.</a:t>
            </a:r>
          </a:p>
          <a:p>
            <a:pPr algn="just"/>
            <a:r>
              <a:rPr lang="fr-CA" dirty="0"/>
              <a:t>Les schémas concurrents sont souvent produits à </a:t>
            </a:r>
            <a:r>
              <a:rPr lang="fr-CA" dirty="0" smtClean="0"/>
              <a:t>l'aide </a:t>
            </a:r>
            <a:r>
              <a:rPr lang="fr-CA" dirty="0"/>
              <a:t>de différents paramètres.</a:t>
            </a:r>
            <a:endParaRPr lang="fr-CA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DA547C-46DE-3940-AB15-D9BB7A72596F}"/>
              </a:ext>
            </a:extLst>
          </p:cNvPr>
          <p:cNvSpPr/>
          <p:nvPr/>
        </p:nvSpPr>
        <p:spPr>
          <a:xfrm>
            <a:off x="9034854" y="-5325"/>
            <a:ext cx="31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* may need to be dichotomized</a:t>
            </a:r>
            <a:endParaRPr lang="en-US" dirty="0">
              <a:latin typeface="Dagny OT" panose="020B05040202010201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04721" y="1838631"/>
            <a:ext cx="4874789" cy="3701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CA" sz="2200" b="1" dirty="0">
                <a:latin typeface="Helvetica" pitchFamily="2" charset="0"/>
              </a:rPr>
              <a:t>Variables numériques*</a:t>
            </a:r>
          </a:p>
          <a:p>
            <a:pPr lvl="1" algn="just"/>
            <a:r>
              <a:rPr lang="fr-CA" sz="1900" dirty="0">
                <a:latin typeface="Helvetica Light" pitchFamily="2" charset="0"/>
              </a:rPr>
              <a:t>Euclidiennes</a:t>
            </a:r>
          </a:p>
          <a:p>
            <a:pPr lvl="1" algn="just"/>
            <a:r>
              <a:rPr lang="fr-CA" sz="1900" dirty="0">
                <a:latin typeface="Helvetica Light" pitchFamily="2" charset="0"/>
              </a:rPr>
              <a:t>Manhattan</a:t>
            </a:r>
          </a:p>
          <a:p>
            <a:pPr lvl="1" algn="just"/>
            <a:r>
              <a:rPr lang="fr-CA" sz="1900" dirty="0">
                <a:latin typeface="Helvetica Light" pitchFamily="2" charset="0"/>
              </a:rPr>
              <a:t>Corrélation</a:t>
            </a:r>
          </a:p>
          <a:p>
            <a:pPr lvl="1" algn="just"/>
            <a:r>
              <a:rPr lang="fr-CA" sz="1900" dirty="0">
                <a:latin typeface="Helvetica Light" pitchFamily="2" charset="0"/>
              </a:rPr>
              <a:t>Cosinus</a:t>
            </a:r>
          </a:p>
          <a:p>
            <a:pPr lvl="1" algn="just"/>
            <a:r>
              <a:rPr lang="fr-CA" sz="1900" dirty="0">
                <a:latin typeface="Helvetica Light" pitchFamily="2" charset="0"/>
              </a:rPr>
              <a:t>Pearson</a:t>
            </a:r>
          </a:p>
          <a:p>
            <a:pPr lvl="1" algn="just"/>
            <a:r>
              <a:rPr lang="fr-CA" sz="1900" dirty="0">
                <a:latin typeface="Helvetica Light" pitchFamily="2" charset="0"/>
              </a:rPr>
              <a:t>etc.</a:t>
            </a:r>
            <a:endParaRPr lang="fr-CA" sz="1900" dirty="0"/>
          </a:p>
        </p:txBody>
      </p:sp>
    </p:spTree>
    <p:extLst>
      <p:ext uri="{BB962C8B-B14F-4D97-AF65-F5344CB8AC3E}">
        <p14:creationId xmlns:p14="http://schemas.microsoft.com/office/powerpoint/2010/main" val="16267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Validation </a:t>
            </a:r>
            <a:r>
              <a:rPr lang="fr-CA" noProof="0" dirty="0" smtClean="0"/>
              <a:t>d'un </a:t>
            </a:r>
            <a:r>
              <a:rPr lang="fr-CA" noProof="0" dirty="0"/>
              <a:t>regroupement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noProof="0" dirty="0" smtClean="0">
                <a:latin typeface="Dagny OT" panose="020B0504020201020104" pitchFamily="34" charset="0"/>
              </a:rPr>
              <a:t>Qu'est-ce </a:t>
            </a:r>
            <a:r>
              <a:rPr lang="fr-CA" noProof="0" dirty="0">
                <a:latin typeface="Dagny OT" panose="020B0504020201020104" pitchFamily="34" charset="0"/>
              </a:rPr>
              <a:t>que ça signifie </a:t>
            </a:r>
            <a:r>
              <a:rPr lang="fr-CA" noProof="0" dirty="0" smtClean="0">
                <a:latin typeface="Dagny OT" panose="020B0504020201020104" pitchFamily="34" charset="0"/>
              </a:rPr>
              <a:t>qu'un </a:t>
            </a:r>
            <a:r>
              <a:rPr lang="fr-CA" noProof="0" dirty="0">
                <a:latin typeface="Dagny OT" panose="020B0504020201020104" pitchFamily="34" charset="0"/>
              </a:rPr>
              <a:t>modèle de regroupement soit </a:t>
            </a:r>
            <a:r>
              <a:rPr lang="fr-CA" b="1" noProof="0" dirty="0">
                <a:latin typeface="Dagny OT" panose="020B0504020201020104" pitchFamily="34" charset="0"/>
              </a:rPr>
              <a:t>mieux</a:t>
            </a:r>
            <a:r>
              <a:rPr lang="fr-CA" noProof="0" dirty="0">
                <a:latin typeface="Dagny OT" panose="020B0504020201020104" pitchFamily="34" charset="0"/>
              </a:rPr>
              <a:t> </a:t>
            </a:r>
            <a:r>
              <a:rPr lang="fr-CA" noProof="0" dirty="0" smtClean="0">
                <a:latin typeface="Dagny OT" panose="020B0504020201020104" pitchFamily="34" charset="0"/>
              </a:rPr>
              <a:t>qu'un </a:t>
            </a:r>
            <a:r>
              <a:rPr lang="fr-CA" noProof="0" dirty="0">
                <a:latin typeface="Dagny OT" panose="020B0504020201020104" pitchFamily="34" charset="0"/>
              </a:rPr>
              <a:t>autre?</a:t>
            </a:r>
          </a:p>
          <a:p>
            <a:pPr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noProof="0" dirty="0" smtClean="0">
                <a:latin typeface="Dagny OT" panose="020B0504020201020104" pitchFamily="34" charset="0"/>
              </a:rPr>
              <a:t>Qu'est-ce </a:t>
            </a:r>
            <a:r>
              <a:rPr lang="fr-CA" noProof="0" dirty="0">
                <a:latin typeface="Dagny OT" panose="020B0504020201020104" pitchFamily="34" charset="0"/>
              </a:rPr>
              <a:t>que ça signifie </a:t>
            </a:r>
            <a:r>
              <a:rPr lang="fr-CA" noProof="0" dirty="0" smtClean="0">
                <a:latin typeface="Dagny OT" panose="020B0504020201020104" pitchFamily="34" charset="0"/>
              </a:rPr>
              <a:t>qu'un </a:t>
            </a:r>
            <a:r>
              <a:rPr lang="fr-CA" noProof="0" dirty="0">
                <a:latin typeface="Dagny OT" panose="020B0504020201020104" pitchFamily="34" charset="0"/>
              </a:rPr>
              <a:t>modèle de regroupement soit </a:t>
            </a:r>
            <a:r>
              <a:rPr lang="fr-CA" b="1" noProof="0" dirty="0">
                <a:latin typeface="Dagny OT" panose="020B0504020201020104" pitchFamily="34" charset="0"/>
              </a:rPr>
              <a:t>valide</a:t>
            </a:r>
            <a:r>
              <a:rPr lang="fr-CA" noProof="0" dirty="0">
                <a:latin typeface="Dagny OT" panose="020B0504020201020104" pitchFamily="34" charset="0"/>
              </a:rPr>
              <a:t>?</a:t>
            </a:r>
          </a:p>
          <a:p>
            <a:pPr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noProof="0" dirty="0" smtClean="0">
                <a:latin typeface="Dagny OT" panose="020B0504020201020104" pitchFamily="34" charset="0"/>
              </a:rPr>
              <a:t>Qu'</a:t>
            </a:r>
            <a:r>
              <a:rPr lang="fr-CA" noProof="0" dirty="0" err="1" smtClean="0">
                <a:latin typeface="Dagny OT" panose="020B0504020201020104" pitchFamily="34" charset="0"/>
              </a:rPr>
              <a:t>est-c</a:t>
            </a:r>
            <a:r>
              <a:rPr lang="fr-CA" dirty="0" smtClean="0">
                <a:latin typeface="Dagny OT" panose="020B0504020201020104" pitchFamily="34" charset="0"/>
              </a:rPr>
              <a:t>e </a:t>
            </a:r>
            <a:r>
              <a:rPr lang="fr-CA" dirty="0">
                <a:latin typeface="Dagny OT" panose="020B0504020201020104" pitchFamily="34" charset="0"/>
              </a:rPr>
              <a:t>que ça signifie </a:t>
            </a:r>
            <a:r>
              <a:rPr lang="fr-CA" dirty="0" smtClean="0">
                <a:latin typeface="Dagny OT" panose="020B0504020201020104" pitchFamily="34" charset="0"/>
              </a:rPr>
              <a:t>qu'un </a:t>
            </a:r>
            <a:r>
              <a:rPr lang="fr-CA" dirty="0">
                <a:latin typeface="Dagny OT" panose="020B0504020201020104" pitchFamily="34" charset="0"/>
              </a:rPr>
              <a:t>groupe soit </a:t>
            </a:r>
            <a:r>
              <a:rPr lang="fr-CA" b="1" dirty="0">
                <a:latin typeface="Dagny OT" panose="020B0504020201020104" pitchFamily="34" charset="0"/>
              </a:rPr>
              <a:t>bon</a:t>
            </a:r>
            <a:r>
              <a:rPr lang="fr-CA" noProof="0" dirty="0">
                <a:latin typeface="Dagny OT" panose="020B0504020201020104" pitchFamily="34" charset="0"/>
              </a:rPr>
              <a:t>?</a:t>
            </a:r>
          </a:p>
          <a:p>
            <a:pPr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b="1" dirty="0">
                <a:latin typeface="Dagny OT" panose="020B0504020201020104" pitchFamily="34" charset="0"/>
              </a:rPr>
              <a:t>Combien</a:t>
            </a:r>
            <a:r>
              <a:rPr lang="fr-CA" noProof="0" dirty="0">
                <a:latin typeface="Dagny OT" panose="020B0504020201020104" pitchFamily="34" charset="0"/>
              </a:rPr>
              <a:t> de groupes y a-t-il réellement dans les données?</a:t>
            </a:r>
          </a:p>
          <a:p>
            <a:pPr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r>
              <a:rPr lang="fr-CA" noProof="0" dirty="0">
                <a:latin typeface="Dagny OT" panose="020B0504020201020104" pitchFamily="34" charset="0"/>
                <a:cs typeface="Helvetica" panose="020B0604020202020204" pitchFamily="34" charset="0"/>
              </a:rPr>
              <a:t>La notion de bon ou de mauvais ne veut rien dire : il faut rechercher les regroupements </a:t>
            </a:r>
            <a:r>
              <a:rPr lang="fr-CA" b="1" noProof="0" dirty="0">
                <a:latin typeface="Dagny OT" panose="020B0504020201020104" pitchFamily="34" charset="0"/>
              </a:rPr>
              <a:t>optimaux</a:t>
            </a:r>
            <a:r>
              <a:rPr lang="fr-CA" noProof="0" dirty="0">
                <a:latin typeface="Dagny OT" panose="020B0504020201020104" pitchFamily="34" charset="0"/>
              </a:rPr>
              <a:t> plutôt que les regroupements </a:t>
            </a:r>
            <a:r>
              <a:rPr lang="fr-CA" b="1" noProof="0" dirty="0">
                <a:latin typeface="Dagny OT" panose="020B0504020201020104" pitchFamily="34" charset="0"/>
              </a:rPr>
              <a:t>sous-optimaux</a:t>
            </a:r>
            <a:r>
              <a:rPr lang="fr-CA" noProof="0" dirty="0">
                <a:latin typeface="Dagny OT" panose="020B0504020201020104" pitchFamily="34" charset="0"/>
              </a:rPr>
              <a:t>.</a:t>
            </a:r>
            <a:endParaRPr lang="fr-CA" sz="1000" noProof="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7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Validation </a:t>
            </a:r>
            <a:r>
              <a:rPr lang="fr-CA" noProof="0" dirty="0" smtClean="0"/>
              <a:t>D'UN </a:t>
            </a:r>
            <a:r>
              <a:rPr lang="fr-CA" noProof="0" dirty="0"/>
              <a:t>REGROUPEMENT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Modèle de regroupement </a:t>
            </a:r>
            <a:r>
              <a:rPr lang="fr-CA" b="1" dirty="0">
                <a:latin typeface="Dagny OT" panose="020B0504020201020104" pitchFamily="34" charset="0"/>
              </a:rPr>
              <a:t>o</a:t>
            </a:r>
            <a:r>
              <a:rPr lang="fr-CA" b="1" noProof="0" dirty="0" err="1">
                <a:latin typeface="Dagny OT" panose="020B0504020201020104" pitchFamily="34" charset="0"/>
              </a:rPr>
              <a:t>ptimal</a:t>
            </a:r>
            <a:r>
              <a:rPr lang="fr-CA" noProof="0" dirty="0">
                <a:latin typeface="Dagny OT" panose="020B0504020201020104" pitchFamily="34" charset="0"/>
              </a:rPr>
              <a:t> :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séparation maximale entre les groupes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similarité maximale dans les groupes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réussit le test de </a:t>
            </a:r>
            <a:r>
              <a:rPr lang="fr-CA" noProof="0" dirty="0" smtClean="0">
                <a:latin typeface="Dagny OT" panose="020B0504020201020104" pitchFamily="34" charset="0"/>
              </a:rPr>
              <a:t>l'œil </a:t>
            </a:r>
            <a:r>
              <a:rPr lang="fr-CA" noProof="0" dirty="0">
                <a:latin typeface="Dagny OT" panose="020B0504020201020104" pitchFamily="34" charset="0"/>
              </a:rPr>
              <a:t>humain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est utile pour atteindre les objectifs</a:t>
            </a:r>
          </a:p>
          <a:p>
            <a:pPr>
              <a:lnSpc>
                <a:spcPct val="100000"/>
              </a:lnSpc>
            </a:pPr>
            <a:endParaRPr lang="fr-CA" sz="1000" noProof="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fr-CA" b="1" noProof="0" dirty="0">
                <a:latin typeface="Dagny OT" panose="020B0504020201020104" pitchFamily="34" charset="0"/>
              </a:rPr>
              <a:t>Types de validation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externe (utilise des renseignements supplémentaires)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interne (utilise seulement les résultats du regroupement)</a:t>
            </a:r>
          </a:p>
          <a:p>
            <a:pPr lvl="1">
              <a:lnSpc>
                <a:spcPct val="100000"/>
              </a:lnSpc>
            </a:pPr>
            <a:r>
              <a:rPr lang="fr-CA" noProof="0" dirty="0">
                <a:latin typeface="Dagny OT" panose="020B0504020201020104" pitchFamily="34" charset="0"/>
              </a:rPr>
              <a:t>relative (établit des comparaisons entre diverses tentatives de regroupement)</a:t>
            </a:r>
          </a:p>
        </p:txBody>
      </p:sp>
    </p:spTree>
    <p:extLst>
      <p:ext uri="{BB962C8B-B14F-4D97-AF65-F5344CB8AC3E}">
        <p14:creationId xmlns:p14="http://schemas.microsoft.com/office/powerpoint/2010/main" val="30777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>
                <a:latin typeface="Dagny OT" panose="020B0504020201020104" pitchFamily="34" charset="0"/>
                <a:cs typeface="Helvetica" panose="020B0604020202020204" pitchFamily="34" charset="0"/>
              </a:rPr>
              <a:t>Le principal défi du regroupement tient au fait que nous ne savons pas </a:t>
            </a:r>
            <a:r>
              <a:rPr lang="fr-CA" b="1" noProof="0" dirty="0">
                <a:latin typeface="Dagny OT" panose="020B0504020201020104" pitchFamily="34" charset="0"/>
                <a:cs typeface="Helvetica" panose="020B0604020202020204" pitchFamily="34" charset="0"/>
              </a:rPr>
              <a:t>avec quoi</a:t>
            </a:r>
            <a:r>
              <a:rPr lang="fr-CA" noProof="0" dirty="0">
                <a:latin typeface="Dagny OT" panose="020B0504020201020104" pitchFamily="34" charset="0"/>
                <a:cs typeface="Helvetica" panose="020B0604020202020204" pitchFamily="34" charset="0"/>
              </a:rPr>
              <a:t> </a:t>
            </a:r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nous comparons les résultats du modèle de regroupement </a:t>
            </a:r>
            <a:r>
              <a:rPr lang="fr-CA" noProof="0" dirty="0">
                <a:latin typeface="Dagny OT" panose="020B0504020201020104" pitchFamily="34" charset="0"/>
              </a:rPr>
              <a:t>(des versions de ce problème minent les tâches non supervisées).</a:t>
            </a:r>
          </a:p>
          <a:p>
            <a:endParaRPr lang="fr-CA" noProof="0" dirty="0">
              <a:latin typeface="Dagny OT" panose="020B0504020201020104" pitchFamily="34" charset="0"/>
            </a:endParaRPr>
          </a:p>
          <a:p>
            <a:r>
              <a:rPr lang="fr-CA" noProof="0" dirty="0">
                <a:latin typeface="Dagny OT" panose="020B0504020201020104" pitchFamily="34" charset="0"/>
              </a:rPr>
              <a:t>Alors, pourquoi faire des regroupements?</a:t>
            </a:r>
          </a:p>
        </p:txBody>
      </p:sp>
    </p:spTree>
    <p:extLst>
      <p:ext uri="{BB962C8B-B14F-4D97-AF65-F5344CB8AC3E}">
        <p14:creationId xmlns:p14="http://schemas.microsoft.com/office/powerpoint/2010/main" val="4374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(PETIT) ÉCHANTILLON DES MESURES DE LA QUALITÉ INTERNE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fr-CA" sz="1800" noProof="0" dirty="0">
                <a:solidFill>
                  <a:srgbClr val="000000"/>
                </a:solidFill>
              </a:rPr>
              <a:t>Ball-Hall</a:t>
            </a:r>
          </a:p>
          <a:p>
            <a:r>
              <a:rPr lang="fr-CA" sz="1800" noProof="0" dirty="0" err="1">
                <a:solidFill>
                  <a:srgbClr val="000000"/>
                </a:solidFill>
              </a:rPr>
              <a:t>Banfeld-Raftery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>
                <a:solidFill>
                  <a:srgbClr val="000000"/>
                </a:solidFill>
              </a:rPr>
              <a:t>C</a:t>
            </a:r>
          </a:p>
          <a:p>
            <a:r>
              <a:rPr lang="fr-CA" sz="1800" noProof="0" dirty="0" err="1">
                <a:solidFill>
                  <a:srgbClr val="000000"/>
                </a:solidFill>
              </a:rPr>
              <a:t>Calinski-Harabasz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>
                <a:solidFill>
                  <a:srgbClr val="000000"/>
                </a:solidFill>
              </a:rPr>
              <a:t>Davies-</a:t>
            </a:r>
            <a:r>
              <a:rPr lang="fr-CA" sz="1800" noProof="0" dirty="0" err="1">
                <a:solidFill>
                  <a:srgbClr val="000000"/>
                </a:solidFill>
              </a:rPr>
              <a:t>Bouldin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 err="1">
                <a:solidFill>
                  <a:srgbClr val="000000"/>
                </a:solidFill>
              </a:rPr>
              <a:t>Det</a:t>
            </a:r>
            <a:r>
              <a:rPr lang="fr-CA" sz="1800" noProof="0" dirty="0">
                <a:solidFill>
                  <a:srgbClr val="000000"/>
                </a:solidFill>
              </a:rPr>
              <a:t> Ratio</a:t>
            </a:r>
          </a:p>
          <a:p>
            <a:r>
              <a:rPr lang="fr-CA" sz="1800" noProof="0" dirty="0">
                <a:solidFill>
                  <a:srgbClr val="000000"/>
                </a:solidFill>
              </a:rPr>
              <a:t>Dunn</a:t>
            </a:r>
          </a:p>
          <a:p>
            <a:r>
              <a:rPr lang="fr-CA" sz="1800" noProof="0" dirty="0">
                <a:solidFill>
                  <a:srgbClr val="000000"/>
                </a:solidFill>
              </a:rPr>
              <a:t>Baker-Hubert Gamma</a:t>
            </a:r>
          </a:p>
          <a:p>
            <a:r>
              <a:rPr lang="fr-CA" sz="1800" noProof="0" dirty="0" err="1">
                <a:solidFill>
                  <a:srgbClr val="000000"/>
                </a:solidFill>
              </a:rPr>
              <a:t>GDI</a:t>
            </a:r>
            <a:endParaRPr lang="fr-CA" sz="1800" noProof="0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2814637" y="2039491"/>
            <a:ext cx="2071688" cy="4422775"/>
          </a:xfrm>
          <a:ln>
            <a:noFill/>
          </a:ln>
        </p:spPr>
        <p:txBody>
          <a:bodyPr>
            <a:noAutofit/>
          </a:bodyPr>
          <a:lstStyle/>
          <a:p>
            <a:r>
              <a:rPr lang="fr-CA" sz="1800" noProof="0" dirty="0" err="1">
                <a:solidFill>
                  <a:srgbClr val="000000"/>
                </a:solidFill>
              </a:rPr>
              <a:t>Gplus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 err="1">
                <a:solidFill>
                  <a:srgbClr val="000000"/>
                </a:solidFill>
              </a:rPr>
              <a:t>KsqDetW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 err="1">
                <a:solidFill>
                  <a:srgbClr val="000000"/>
                </a:solidFill>
              </a:rPr>
              <a:t>LogDetRatio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 err="1">
                <a:solidFill>
                  <a:srgbClr val="000000"/>
                </a:solidFill>
              </a:rPr>
              <a:t>LogSSRatio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 err="1">
                <a:solidFill>
                  <a:srgbClr val="000000"/>
                </a:solidFill>
              </a:rPr>
              <a:t>McClain</a:t>
            </a:r>
            <a:r>
              <a:rPr lang="fr-CA" sz="1800" noProof="0" dirty="0">
                <a:solidFill>
                  <a:srgbClr val="000000"/>
                </a:solidFill>
              </a:rPr>
              <a:t>-Rao</a:t>
            </a:r>
          </a:p>
          <a:p>
            <a:r>
              <a:rPr lang="fr-CA" sz="1800" noProof="0" dirty="0">
                <a:solidFill>
                  <a:srgbClr val="000000"/>
                </a:solidFill>
              </a:rPr>
              <a:t>PBM</a:t>
            </a:r>
          </a:p>
          <a:p>
            <a:r>
              <a:rPr lang="fr-CA" sz="1800" noProof="0" dirty="0">
                <a:solidFill>
                  <a:srgbClr val="000000"/>
                </a:solidFill>
              </a:rPr>
              <a:t>Point-</a:t>
            </a:r>
            <a:r>
              <a:rPr lang="fr-CA" sz="1800" noProof="0" dirty="0" err="1">
                <a:solidFill>
                  <a:srgbClr val="000000"/>
                </a:solidFill>
              </a:rPr>
              <a:t>Biserial</a:t>
            </a:r>
            <a:endParaRPr lang="fr-CA" sz="1800" noProof="0" dirty="0">
              <a:solidFill>
                <a:srgbClr val="000000"/>
              </a:solidFill>
            </a:endParaRPr>
          </a:p>
          <a:p>
            <a:r>
              <a:rPr lang="fr-CA" sz="1800" noProof="0" dirty="0" err="1">
                <a:solidFill>
                  <a:srgbClr val="000000"/>
                </a:solidFill>
              </a:rPr>
              <a:t>Ratkowsky</a:t>
            </a:r>
            <a:r>
              <a:rPr lang="fr-CA" sz="1800" noProof="0" dirty="0">
                <a:solidFill>
                  <a:srgbClr val="000000"/>
                </a:solidFill>
              </a:rPr>
              <a:t>-Lance</a:t>
            </a:r>
          </a:p>
          <a:p>
            <a:r>
              <a:rPr lang="fr-CA" sz="1800" noProof="0" dirty="0">
                <a:solidFill>
                  <a:srgbClr val="000000"/>
                </a:solidFill>
              </a:rPr>
              <a:t>Ray-</a:t>
            </a:r>
            <a:r>
              <a:rPr lang="fr-CA" sz="1800" noProof="0" dirty="0" err="1">
                <a:solidFill>
                  <a:srgbClr val="000000"/>
                </a:solidFill>
              </a:rPr>
              <a:t>Turi</a:t>
            </a:r>
            <a:endParaRPr lang="fr-CA" sz="1800" noProof="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8012" y="2906378"/>
            <a:ext cx="4714875" cy="270369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fr-CA" sz="2400" dirty="0">
                <a:solidFill>
                  <a:schemeClr val="tx2"/>
                </a:solidFill>
                <a:latin typeface="Dagny OT"/>
                <a:cs typeface="Dagny OT"/>
              </a:rPr>
              <a:t>Que devons-nous faire de toutes ces différentes mesures, supposées sans contexte, de la qualité du regroupement?</a:t>
            </a:r>
          </a:p>
          <a:p>
            <a:pPr algn="just"/>
            <a:endParaRPr lang="fr-CA" sz="2400" dirty="0">
              <a:solidFill>
                <a:schemeClr val="tx2"/>
              </a:solidFill>
              <a:latin typeface="Dagny OT"/>
              <a:cs typeface="Dagny OT"/>
            </a:endParaRPr>
          </a:p>
          <a:p>
            <a:pPr algn="just"/>
            <a:r>
              <a:rPr lang="fr-CA" sz="2400" dirty="0">
                <a:solidFill>
                  <a:schemeClr val="tx2"/>
                </a:solidFill>
                <a:latin typeface="Dagny OT"/>
                <a:cs typeface="Dagny OT"/>
              </a:rPr>
              <a:t>(offertes dans le langage R au moyen de la fonction </a:t>
            </a:r>
            <a:r>
              <a:rPr lang="fr-CA" sz="2400" i="1" dirty="0" err="1">
                <a:solidFill>
                  <a:schemeClr val="tx2"/>
                </a:solidFill>
                <a:latin typeface="Courant" panose="02000509030000020004" pitchFamily="49" charset="0"/>
                <a:cs typeface="Dagny OT"/>
              </a:rPr>
              <a:t>clusterCrit</a:t>
            </a:r>
            <a:r>
              <a:rPr lang="fr-CA" sz="2400" dirty="0">
                <a:solidFill>
                  <a:schemeClr val="tx2"/>
                </a:solidFill>
                <a:latin typeface="Dagny OT"/>
                <a:cs typeface="Dagny OT"/>
              </a:rPr>
              <a:t>)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886325" y="2039976"/>
            <a:ext cx="2327275" cy="44222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Scott-Symons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SD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SDbw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Silhouette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Tau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Trace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TraceWiB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Wemmert-Gancarski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Xie</a:t>
            </a:r>
            <a:r>
              <a:rPr lang="en-US" sz="1800" dirty="0">
                <a:solidFill>
                  <a:srgbClr val="000000"/>
                </a:solidFill>
              </a:rPr>
              <a:t>-Beni</a:t>
            </a:r>
          </a:p>
        </p:txBody>
      </p:sp>
    </p:spTree>
    <p:extLst>
      <p:ext uri="{BB962C8B-B14F-4D97-AF65-F5344CB8AC3E}">
        <p14:creationId xmlns:p14="http://schemas.microsoft.com/office/powerpoint/2010/main" val="329785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Validation INTERNE </a:t>
            </a:r>
            <a:r>
              <a:rPr lang="fr-CA" noProof="0" dirty="0" smtClean="0"/>
              <a:t>D'UN </a:t>
            </a:r>
            <a:r>
              <a:rPr lang="fr-CA" noProof="0" dirty="0"/>
              <a:t>REGROUPEMENT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72D8981-B927-4549-8491-2B0C74634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b="1" noProof="0" dirty="0">
                    <a:latin typeface="Dagny OT" panose="020B0504020201020104" pitchFamily="34" charset="0"/>
                  </a:rPr>
                  <a:t>Indice de Davies-</a:t>
                </a:r>
                <a:r>
                  <a:rPr lang="fr-CA" b="1" noProof="0" dirty="0" err="1">
                    <a:latin typeface="Dagny OT" panose="020B0504020201020104" pitchFamily="34" charset="0"/>
                  </a:rPr>
                  <a:t>Bouldin</a:t>
                </a:r>
                <a:endParaRPr lang="fr-CA" b="1" noProof="0" dirty="0">
                  <a:latin typeface="Dagny OT" panose="020B05040202010201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noProof="0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fr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fr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A" noProof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sub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CA" i="1" noProof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CA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CA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noProof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CA" i="1" noProof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r-CA" b="0" i="1" noProof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fr-CA" b="0" i="1" noProof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r>
                  <a:rPr lang="fr-CA" noProof="0" dirty="0">
                    <a:latin typeface="Dagny OT" panose="020B0504020201020104" pitchFamily="34" charset="0"/>
                  </a:rPr>
                  <a:t/>
                </a:r>
                <a:br>
                  <a:rPr lang="fr-CA" noProof="0" dirty="0">
                    <a:latin typeface="Dagny OT" panose="020B0504020201020104" pitchFamily="34" charset="0"/>
                  </a:rPr>
                </a:br>
                <a:r>
                  <a:rPr lang="fr-CA" noProof="0" dirty="0">
                    <a:latin typeface="Dagny OT" panose="020B0504020201020104" pitchFamily="34" charset="0"/>
                  </a:rPr>
                  <a:t>où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 représente le nombre de groupes,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 noProof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CA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représente le centre de masse du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CA" baseline="30000" noProof="0" dirty="0">
                    <a:latin typeface="Dagny OT" panose="020B0504020201020104" pitchFamily="34" charset="0"/>
                  </a:rPr>
                  <a:t>e</a:t>
                </a:r>
                <a:r>
                  <a:rPr lang="fr-CA" dirty="0">
                    <a:latin typeface="Dagny OT" panose="020B0504020201020104" pitchFamily="34" charset="0"/>
                  </a:rPr>
                  <a:t> groupe,</a:t>
                </a:r>
                <a:r>
                  <a:rPr lang="fr-CA" noProof="0" dirty="0">
                    <a:latin typeface="Dagny OT" panose="020B0504020201020104" pitchFamily="34" charset="0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CA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 représente la distance </a:t>
                </a:r>
                <a:r>
                  <a:rPr lang="fr-CA" dirty="0">
                    <a:latin typeface="Dagny OT" panose="020B0504020201020104" pitchFamily="34" charset="0"/>
                  </a:rPr>
                  <a:t>moyenne des </a:t>
                </a:r>
                <a:r>
                  <a:rPr lang="fr-CA" noProof="0" dirty="0">
                    <a:latin typeface="Dagny OT" panose="020B0504020201020104" pitchFamily="34" charset="0"/>
                  </a:rPr>
                  <a:t>points dans le groupe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CA" baseline="30000" noProof="0" dirty="0">
                    <a:latin typeface="Dagny OT" panose="020B0504020201020104" pitchFamily="34" charset="0"/>
                  </a:rPr>
                  <a:t>e</a:t>
                </a:r>
                <a:r>
                  <a:rPr lang="fr-CA" noProof="0" dirty="0">
                    <a:latin typeface="Dagny OT" panose="020B0504020201020104" pitchFamily="34" charset="0"/>
                  </a:rPr>
                  <a:t>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 noProof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i="1" noProof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;</a:t>
                </a:r>
              </a:p>
              <a:p>
                <a:pPr marL="457200" lvl="1" indent="0">
                  <a:buNone/>
                </a:pPr>
                <a:r>
                  <a:rPr lang="fr-CA" noProof="0" dirty="0">
                    <a:latin typeface="Dagny OT" panose="020B0504020201020104" pitchFamily="34" charset="0"/>
                  </a:rPr>
                  <a:t>peut servir à déterminer le nombre de groupes dans un algorithme des </a:t>
                </a:r>
                <a14:m>
                  <m:oMath xmlns:m="http://schemas.openxmlformats.org/officeDocument/2006/math">
                    <m:r>
                      <a:rPr lang="fr-CA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noProof="0" dirty="0">
                    <a:latin typeface="Dagny OT" panose="020B0504020201020104" pitchFamily="34" charset="0"/>
                  </a:rPr>
                  <a:t>-moyennes.</a:t>
                </a:r>
              </a:p>
              <a:p>
                <a:pPr indent="-228600"/>
                <a:endParaRPr lang="fr-CA" sz="1000" b="1" noProof="0" dirty="0">
                  <a:latin typeface="Dagny OT" panose="020B0504020201020104" pitchFamily="34" charset="0"/>
                </a:endParaRPr>
              </a:p>
              <a:p>
                <a:pPr indent="-228600"/>
                <a:r>
                  <a:rPr lang="fr-CA" b="1" noProof="0" dirty="0">
                    <a:latin typeface="Dagny OT" panose="020B0504020201020104" pitchFamily="34" charset="0"/>
                  </a:rPr>
                  <a:t>Autres méthodes</a:t>
                </a:r>
              </a:p>
              <a:p>
                <a:pPr lvl="1"/>
                <a:r>
                  <a:rPr lang="fr-CA" noProof="0" dirty="0">
                    <a:latin typeface="Dagny OT" panose="020B0504020201020104" pitchFamily="34" charset="0"/>
                  </a:rPr>
                  <a:t>somme des erreurs proportionnelles au carré, indice de Dunn, indice de silhouette,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8981-B927-4549-8491-2B0C74634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A51A1-C838-434A-AE5A-7635C5A66A36}"/>
              </a:ext>
            </a:extLst>
          </p:cNvPr>
          <p:cNvSpPr/>
          <p:nvPr/>
        </p:nvSpPr>
        <p:spPr>
          <a:xfrm rot="16200000">
            <a:off x="1707194" y="3768458"/>
            <a:ext cx="369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Indice de Davies-</a:t>
            </a:r>
            <a:r>
              <a:rPr lang="fr-CA" dirty="0" err="1">
                <a:latin typeface="Dagny OT" panose="020B0504020201020104" pitchFamily="34" charset="0"/>
                <a:cs typeface="Helvetica" panose="020B0604020202020204" pitchFamily="34" charset="0"/>
              </a:rPr>
              <a:t>Bouldin</a:t>
            </a:r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 (variante)</a:t>
            </a:r>
          </a:p>
          <a:p>
            <a:pPr algn="ctr"/>
            <a:endParaRPr lang="fr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749E59-08A0-C643-AEEA-23F386B03853}"/>
              </a:ext>
            </a:extLst>
          </p:cNvPr>
          <p:cNvSpPr/>
          <p:nvPr/>
        </p:nvSpPr>
        <p:spPr>
          <a:xfrm>
            <a:off x="6475446" y="6334780"/>
            <a:ext cx="2474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nombre de groupes</a:t>
            </a:r>
          </a:p>
          <a:p>
            <a:pPr algn="just"/>
            <a:endParaRPr lang="fr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5DD54-6410-7747-8F2A-4D2A1FC5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MÉthodologIE</a:t>
            </a:r>
            <a:r>
              <a:rPr lang="fr-CA" noProof="0" dirty="0"/>
              <a:t> ET RÉSULTATS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21653-D6BF-1348-953E-E1E244C1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fr-CA" noProof="0" dirty="0"/>
              <a:t>Il a utilisé le </a:t>
            </a:r>
            <a:r>
              <a:rPr lang="fr-CA" noProof="0" dirty="0" err="1"/>
              <a:t>boosting</a:t>
            </a:r>
            <a:r>
              <a:rPr lang="fr-CA" noProof="0" dirty="0"/>
              <a:t> adaptatif (algorithme </a:t>
            </a:r>
            <a:r>
              <a:rPr lang="fr-CA" noProof="0" dirty="0" smtClean="0"/>
              <a:t>d'apprentissage </a:t>
            </a:r>
            <a:r>
              <a:rPr lang="fr-CA" noProof="0" dirty="0"/>
              <a:t>machine) pour trouver les questions </a:t>
            </a:r>
            <a:r>
              <a:rPr lang="fr-CA" dirty="0"/>
              <a:t>auxquelles il devrait répondre dans son profil</a:t>
            </a:r>
            <a:r>
              <a:rPr lang="fr-CA" noProof="0" dirty="0"/>
              <a:t>.</a:t>
            </a:r>
          </a:p>
          <a:p>
            <a:pPr lvl="1" algn="just">
              <a:lnSpc>
                <a:spcPct val="100000"/>
              </a:lnSpc>
            </a:pPr>
            <a:endParaRPr lang="fr-CA" sz="1000" noProof="0" dirty="0"/>
          </a:p>
          <a:p>
            <a:pPr algn="just">
              <a:lnSpc>
                <a:spcPct val="100000"/>
              </a:lnSpc>
            </a:pPr>
            <a:r>
              <a:rPr lang="fr-CA" noProof="0" dirty="0"/>
              <a:t>Un plus grand nombre de femmes correspondaient à son profil, ce qui a mené à un plus grand nombre de premières rencontres, quelques </a:t>
            </a:r>
            <a:r>
              <a:rPr lang="fr-CA" dirty="0"/>
              <a:t>deuxièmes rencontres et une seule troisième rencontre</a:t>
            </a:r>
            <a:r>
              <a:rPr lang="fr-CA" noProof="0" dirty="0"/>
              <a:t>.</a:t>
            </a:r>
          </a:p>
          <a:p>
            <a:pPr algn="just">
              <a:lnSpc>
                <a:spcPct val="100000"/>
              </a:lnSpc>
            </a:pPr>
            <a:endParaRPr lang="fr-CA" sz="1000" noProof="0" dirty="0"/>
          </a:p>
          <a:p>
            <a:pPr algn="just">
              <a:lnSpc>
                <a:spcPct val="100000"/>
              </a:lnSpc>
            </a:pPr>
            <a:r>
              <a:rPr lang="fr-CA" noProof="0" dirty="0"/>
              <a:t>À la fin, une femme a communiqué avec lui parce </a:t>
            </a:r>
            <a:r>
              <a:rPr lang="fr-CA" noProof="0" dirty="0" smtClean="0"/>
              <a:t>qu'elle </a:t>
            </a:r>
            <a:r>
              <a:rPr lang="fr-CA" noProof="0" dirty="0"/>
              <a:t>était intriguée par son profil.</a:t>
            </a:r>
          </a:p>
          <a:p>
            <a:pPr algn="just">
              <a:lnSpc>
                <a:spcPct val="100000"/>
              </a:lnSpc>
            </a:pPr>
            <a:endParaRPr lang="fr-CA" sz="1000" noProof="0" dirty="0"/>
          </a:p>
          <a:p>
            <a:pPr algn="just">
              <a:lnSpc>
                <a:spcPct val="100000"/>
              </a:lnSpc>
            </a:pPr>
            <a:r>
              <a:rPr lang="fr-CA" noProof="0" dirty="0"/>
              <a:t>Elle lui a demandé de le rencontrer et ils vivaient ensemble lors de la rédaction de </a:t>
            </a:r>
            <a:r>
              <a:rPr lang="fr-CA" noProof="0" dirty="0" smtClean="0"/>
              <a:t>l'article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510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47" y="2181225"/>
            <a:ext cx="4556706" cy="41402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A51A1-C838-434A-AE5A-7635C5A66A36}"/>
              </a:ext>
            </a:extLst>
          </p:cNvPr>
          <p:cNvSpPr/>
          <p:nvPr/>
        </p:nvSpPr>
        <p:spPr>
          <a:xfrm rot="16200000">
            <a:off x="1707194" y="3768458"/>
            <a:ext cx="369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Indice de Davies-</a:t>
            </a:r>
            <a:r>
              <a:rPr lang="fr-CA" dirty="0" err="1">
                <a:latin typeface="Dagny OT" panose="020B0504020201020104" pitchFamily="34" charset="0"/>
                <a:cs typeface="Helvetica" panose="020B0604020202020204" pitchFamily="34" charset="0"/>
              </a:rPr>
              <a:t>Bouldin</a:t>
            </a:r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 (variante)</a:t>
            </a:r>
          </a:p>
          <a:p>
            <a:pPr algn="ctr"/>
            <a:endParaRPr lang="fr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749E59-08A0-C643-AEEA-23F386B03853}"/>
              </a:ext>
            </a:extLst>
          </p:cNvPr>
          <p:cNvSpPr/>
          <p:nvPr/>
        </p:nvSpPr>
        <p:spPr>
          <a:xfrm>
            <a:off x="6503438" y="6334780"/>
            <a:ext cx="2446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dirty="0">
                <a:latin typeface="Dagny OT" panose="020B0504020201020104" pitchFamily="34" charset="0"/>
                <a:cs typeface="Helvetica" panose="020B0604020202020204" pitchFamily="34" charset="0"/>
              </a:rPr>
              <a:t>nombre de groupes</a:t>
            </a:r>
          </a:p>
          <a:p>
            <a:pPr algn="just"/>
            <a:endParaRPr lang="fr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971F436-E7F8-E540-AA34-1F5FFA20FCC7}"/>
              </a:ext>
            </a:extLst>
          </p:cNvPr>
          <p:cNvSpPr/>
          <p:nvPr/>
        </p:nvSpPr>
        <p:spPr>
          <a:xfrm>
            <a:off x="4856012" y="2000109"/>
            <a:ext cx="461554" cy="644435"/>
          </a:xfrm>
          <a:prstGeom prst="rect">
            <a:avLst/>
          </a:prstGeom>
          <a:solidFill>
            <a:srgbClr val="5B9BD5">
              <a:alpha val="5451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64" y="2181225"/>
            <a:ext cx="4536272" cy="41402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A51A1-C838-434A-AE5A-7635C5A66A36}"/>
              </a:ext>
            </a:extLst>
          </p:cNvPr>
          <p:cNvSpPr/>
          <p:nvPr/>
        </p:nvSpPr>
        <p:spPr>
          <a:xfrm rot="16200000">
            <a:off x="1369508" y="4191715"/>
            <a:ext cx="4359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600" dirty="0">
                <a:latin typeface="Dagny OT" panose="020B0504020201020104" pitchFamily="34" charset="0"/>
                <a:cs typeface="Helvetica" panose="020B0604020202020204" pitchFamily="34" charset="0"/>
              </a:rPr>
              <a:t>Somme des erreurs proportionnelles au </a:t>
            </a:r>
            <a:r>
              <a:rPr lang="fr-CA" sz="1600" dirty="0" smtClean="0">
                <a:latin typeface="Dagny OT" panose="020B0504020201020104" pitchFamily="34" charset="0"/>
                <a:cs typeface="Helvetica" panose="020B0604020202020204" pitchFamily="34" charset="0"/>
              </a:rPr>
              <a:t>carré</a:t>
            </a:r>
            <a:endParaRPr lang="fr-CA" sz="16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749E59-08A0-C643-AEEA-23F386B03853}"/>
              </a:ext>
            </a:extLst>
          </p:cNvPr>
          <p:cNvSpPr/>
          <p:nvPr/>
        </p:nvSpPr>
        <p:spPr>
          <a:xfrm>
            <a:off x="5990253" y="6405118"/>
            <a:ext cx="2373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600" dirty="0">
                <a:latin typeface="Dagny OT" panose="020B0504020201020104" pitchFamily="34" charset="0"/>
                <a:cs typeface="Helvetica" panose="020B0604020202020204" pitchFamily="34" charset="0"/>
              </a:rPr>
              <a:t>nombre de groupes</a:t>
            </a:r>
          </a:p>
        </p:txBody>
      </p:sp>
    </p:spTree>
    <p:extLst>
      <p:ext uri="{BB962C8B-B14F-4D97-AF65-F5344CB8AC3E}">
        <p14:creationId xmlns:p14="http://schemas.microsoft.com/office/powerpoint/2010/main" val="13010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8900-A99A-6A42-9A3C-E48B580C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ExEmple</a:t>
            </a:r>
            <a:r>
              <a:rPr lang="fr-CA" dirty="0"/>
              <a:t> – ENSEMBLE DE DONNÉES DE </a:t>
            </a:r>
            <a:r>
              <a:rPr lang="fr-CA" dirty="0" smtClean="0"/>
              <a:t>L'Iris</a:t>
            </a:r>
            <a:endParaRPr lang="fr-CA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C224598-9F06-8949-99D0-50B649E3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64" y="2181225"/>
            <a:ext cx="4536272" cy="41402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A51A1-C838-434A-AE5A-7635C5A66A36}"/>
              </a:ext>
            </a:extLst>
          </p:cNvPr>
          <p:cNvSpPr/>
          <p:nvPr/>
        </p:nvSpPr>
        <p:spPr>
          <a:xfrm rot="16200000">
            <a:off x="1363095" y="4238368"/>
            <a:ext cx="4452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600" dirty="0">
                <a:latin typeface="Dagny OT" panose="020B0504020201020104" pitchFamily="34" charset="0"/>
                <a:cs typeface="Helvetica" panose="020B0604020202020204" pitchFamily="34" charset="0"/>
              </a:rPr>
              <a:t>Somme des erreurs proportionnelles au carré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749E59-08A0-C643-AEEA-23F386B03853}"/>
              </a:ext>
            </a:extLst>
          </p:cNvPr>
          <p:cNvSpPr/>
          <p:nvPr/>
        </p:nvSpPr>
        <p:spPr>
          <a:xfrm>
            <a:off x="6253019" y="6405118"/>
            <a:ext cx="2111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600" dirty="0">
                <a:latin typeface="Dagny OT" panose="020B0504020201020104" pitchFamily="34" charset="0"/>
                <a:cs typeface="Helvetica" panose="020B0604020202020204" pitchFamily="34" charset="0"/>
              </a:rPr>
              <a:t>nombre de groupes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12E26D-72AF-2B49-81EF-C8B09CB6C329}"/>
              </a:ext>
            </a:extLst>
          </p:cNvPr>
          <p:cNvSpPr/>
          <p:nvPr/>
        </p:nvSpPr>
        <p:spPr>
          <a:xfrm>
            <a:off x="4304563" y="3479777"/>
            <a:ext cx="461554" cy="644435"/>
          </a:xfrm>
          <a:prstGeom prst="rect">
            <a:avLst/>
          </a:prstGeom>
          <a:solidFill>
            <a:srgbClr val="5B9BD5">
              <a:alpha val="5451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6B0B75D-F61C-C74E-9DAA-94E66E8214E5}"/>
              </a:ext>
            </a:extLst>
          </p:cNvPr>
          <p:cNvSpPr/>
          <p:nvPr/>
        </p:nvSpPr>
        <p:spPr>
          <a:xfrm>
            <a:off x="4846796" y="4403306"/>
            <a:ext cx="461554" cy="644435"/>
          </a:xfrm>
          <a:prstGeom prst="rect">
            <a:avLst/>
          </a:prstGeom>
          <a:solidFill>
            <a:srgbClr val="5B9BD5">
              <a:alpha val="5451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err="1"/>
              <a:t>ComparAISON</a:t>
            </a:r>
            <a:r>
              <a:rPr lang="fr-CA" dirty="0"/>
              <a:t> DES MESURES ENTRE DES ENSEMBLES DE DONNÉES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1192" y="5358316"/>
            <a:ext cx="11029615" cy="962947"/>
          </a:xfrm>
        </p:spPr>
        <p:txBody>
          <a:bodyPr>
            <a:normAutofit fontScale="70000" lnSpcReduction="20000"/>
          </a:bodyPr>
          <a:lstStyle/>
          <a:p>
            <a:r>
              <a:rPr lang="fr-CA" noProof="0" dirty="0"/>
              <a:t>En 2010, </a:t>
            </a:r>
            <a:r>
              <a:rPr lang="fr-CA" noProof="0" dirty="0" err="1"/>
              <a:t>Vendramin</a:t>
            </a:r>
            <a:r>
              <a:rPr lang="fr-CA" noProof="0" dirty="0"/>
              <a:t> et ses collègues ont utilisé un certain nombre de tests de référence pour comparer un grand nombre de mesures de validation intrinsèques.</a:t>
            </a:r>
          </a:p>
          <a:p>
            <a:r>
              <a:rPr lang="fr-CA" noProof="0" dirty="0"/>
              <a:t>Conclusion générale : des variantes de </a:t>
            </a:r>
            <a:r>
              <a:rPr lang="fr-CA" noProof="0" dirty="0" smtClean="0"/>
              <a:t>l'indice </a:t>
            </a:r>
            <a:r>
              <a:rPr lang="fr-CA" noProof="0" dirty="0"/>
              <a:t>de silhouette ont donné de bons résultats </a:t>
            </a:r>
            <a:r>
              <a:rPr lang="fr-CA" noProof="0" dirty="0" smtClean="0"/>
              <a:t>d'un </a:t>
            </a:r>
            <a:r>
              <a:rPr lang="fr-CA" noProof="0" dirty="0"/>
              <a:t>test à un autre.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93" y="1715956"/>
            <a:ext cx="9008533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1193" y="702156"/>
            <a:ext cx="7500626" cy="1013800"/>
          </a:xfrm>
        </p:spPr>
        <p:txBody>
          <a:bodyPr/>
          <a:lstStyle/>
          <a:p>
            <a:r>
              <a:rPr lang="fr-CA" noProof="0" dirty="0"/>
              <a:t>APPRENTISSAGE Machine ET APPRENTISSAGE HUMAIN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581192" y="2180496"/>
            <a:ext cx="7741277" cy="4140767"/>
          </a:xfrm>
        </p:spPr>
        <p:txBody>
          <a:bodyPr>
            <a:normAutofit fontScale="92500" lnSpcReduction="20000"/>
          </a:bodyPr>
          <a:lstStyle/>
          <a:p>
            <a:pPr marL="366332" indent="-366332">
              <a:buFont typeface="Arial"/>
              <a:buChar char="•"/>
            </a:pPr>
            <a:r>
              <a:rPr lang="fr-CA" noProof="0" dirty="0"/>
              <a:t>Lewis et ses collègues ont comparé </a:t>
            </a:r>
            <a:r>
              <a:rPr lang="fr-CA" noProof="0" dirty="0" smtClean="0"/>
              <a:t>six </a:t>
            </a:r>
            <a:r>
              <a:rPr lang="fr-CA" noProof="0" dirty="0"/>
              <a:t>mesures courantes de la qualité des </a:t>
            </a:r>
            <a:r>
              <a:rPr lang="fr-CA" dirty="0"/>
              <a:t>regroupements et ont procédé à une évaluation humaine des résultats des regroupements</a:t>
            </a:r>
            <a:r>
              <a:rPr lang="fr-CA" noProof="0" dirty="0"/>
              <a:t>.</a:t>
            </a:r>
          </a:p>
          <a:p>
            <a:pPr marL="366332" indent="-366332">
              <a:buFont typeface="Arial"/>
              <a:buChar char="•"/>
            </a:pPr>
            <a:r>
              <a:rPr lang="fr-CA" noProof="0" dirty="0"/>
              <a:t>Principale constatation : </a:t>
            </a:r>
            <a:r>
              <a:rPr lang="fr-CA" noProof="0" dirty="0" smtClean="0"/>
              <a:t>l'évaluation </a:t>
            </a:r>
            <a:r>
              <a:rPr lang="fr-CA" noProof="0" dirty="0"/>
              <a:t>humaine des regroupements ressemble davantage à </a:t>
            </a:r>
            <a:r>
              <a:rPr lang="fr-CA" noProof="0" dirty="0" smtClean="0"/>
              <a:t>l'indice </a:t>
            </a:r>
            <a:r>
              <a:rPr lang="fr-CA" noProof="0" dirty="0"/>
              <a:t>de silhouette et à </a:t>
            </a:r>
            <a:r>
              <a:rPr lang="fr-CA" noProof="0" dirty="0" smtClean="0"/>
              <a:t>l'indice </a:t>
            </a:r>
            <a:r>
              <a:rPr lang="fr-CA" noProof="0" dirty="0" err="1"/>
              <a:t>Calinski-Harabasz</a:t>
            </a:r>
            <a:r>
              <a:rPr lang="fr-CA" dirty="0"/>
              <a:t>.</a:t>
            </a:r>
            <a:endParaRPr lang="fr-CA" noProof="0" dirty="0"/>
          </a:p>
          <a:p>
            <a:pPr marL="366332" indent="-366332">
              <a:buFont typeface="Arial"/>
              <a:buChar char="•"/>
            </a:pPr>
            <a:r>
              <a:rPr lang="fr-CA" noProof="0" dirty="0"/>
              <a:t>Il se peut que la validation interne et les mesures de la qualité des regroupements nous en disent plus sur les regroupements dans tous les contextes.</a:t>
            </a:r>
          </a:p>
          <a:p>
            <a:pPr marL="366332" indent="-366332">
              <a:buFont typeface="Arial"/>
              <a:buChar char="•"/>
            </a:pPr>
            <a:r>
              <a:rPr lang="fr-CA" noProof="0" dirty="0"/>
              <a:t>Il est peut-être plus facile de repérer un groupe manifestement mauvais que toutes les variations </a:t>
            </a:r>
            <a:r>
              <a:rPr lang="fr-CA" noProof="0" dirty="0" smtClean="0"/>
              <a:t>d'un </a:t>
            </a:r>
            <a:r>
              <a:rPr lang="fr-CA" noProof="0" dirty="0"/>
              <a:t>bon groupe?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469" y="785573"/>
            <a:ext cx="3541351" cy="55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MESURES DE LA CORRÉLATION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1193" y="2180496"/>
            <a:ext cx="7891296" cy="4140767"/>
          </a:xfrm>
        </p:spPr>
        <p:txBody>
          <a:bodyPr>
            <a:normAutofit fontScale="92500" lnSpcReduction="20000"/>
          </a:bodyPr>
          <a:lstStyle/>
          <a:p>
            <a:endParaRPr lang="fr-CA" noProof="0" dirty="0"/>
          </a:p>
          <a:p>
            <a:endParaRPr lang="fr-CA" noProof="0" dirty="0"/>
          </a:p>
          <a:p>
            <a:endParaRPr lang="fr-CA" noProof="0" dirty="0"/>
          </a:p>
          <a:p>
            <a:endParaRPr lang="fr-CA" noProof="0" dirty="0"/>
          </a:p>
          <a:p>
            <a:endParaRPr lang="fr-CA" noProof="0" dirty="0"/>
          </a:p>
          <a:p>
            <a:endParaRPr lang="fr-CA" noProof="0" dirty="0"/>
          </a:p>
          <a:p>
            <a:r>
              <a:rPr lang="fr-CA" noProof="0" dirty="0"/>
              <a:t>Examinez la corrélation entre les regroupements.</a:t>
            </a:r>
          </a:p>
          <a:p>
            <a:r>
              <a:rPr lang="fr-CA" noProof="0" dirty="0"/>
              <a:t>Rand, Jaccard, Gamma</a:t>
            </a:r>
          </a:p>
          <a:p>
            <a:r>
              <a:rPr lang="fr-CA" noProof="0" dirty="0"/>
              <a:t>Une corrélation parfaite donne une valeur maximale à la mesure.</a:t>
            </a:r>
          </a:p>
        </p:txBody>
      </p:sp>
      <p:pic>
        <p:nvPicPr>
          <p:cNvPr id="6" name="Picture 5" descr="matrix_comparisons.xls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18" y="2047039"/>
            <a:ext cx="6001657" cy="2592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6931" y="3008319"/>
            <a:ext cx="3065848" cy="1734198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fr-CA" sz="2100" dirty="0">
                <a:latin typeface="Dagny OT"/>
                <a:cs typeface="Dagny OT"/>
              </a:rPr>
              <a:t>Deux résultats très similaires de regroupements (mais le nombre de groupes est différent).</a:t>
            </a:r>
          </a:p>
        </p:txBody>
      </p:sp>
    </p:spTree>
    <p:extLst>
      <p:ext uri="{BB962C8B-B14F-4D97-AF65-F5344CB8AC3E}">
        <p14:creationId xmlns:p14="http://schemas.microsoft.com/office/powerpoint/2010/main" val="37676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3737390|-5389529|-10807215|-8355712|-16724839|SPAC&quot;,&quot;Id&quot;:&quot;5ca22234453035a604517b8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9910</TotalTime>
  <Words>4370</Words>
  <Application>Microsoft Office PowerPoint</Application>
  <PresentationFormat>Widescreen</PresentationFormat>
  <Paragraphs>582</Paragraphs>
  <Slides>95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Arabic Typesetting</vt:lpstr>
      <vt:lpstr>Arial</vt:lpstr>
      <vt:lpstr>Calibri</vt:lpstr>
      <vt:lpstr>Cambria Math</vt:lpstr>
      <vt:lpstr>Charter</vt:lpstr>
      <vt:lpstr>Charter Roman</vt:lpstr>
      <vt:lpstr>Courant</vt:lpstr>
      <vt:lpstr>Dagny OT</vt:lpstr>
      <vt:lpstr>Gill Sans MT</vt:lpstr>
      <vt:lpstr>Helvetica</vt:lpstr>
      <vt:lpstr>Helvetica Light</vt:lpstr>
      <vt:lpstr>Wingdings</vt:lpstr>
      <vt:lpstr>Wingdings 2</vt:lpstr>
      <vt:lpstr>Dividend</vt:lpstr>
      <vt:lpstr>REGROUPEMENT</vt:lpstr>
      <vt:lpstr>ObjectiFs D'APPRENTISSAGE</vt:lpstr>
      <vt:lpstr>TABLE DES MATIÈRES</vt:lpstr>
      <vt:lpstr> Étude de cas : données d'OK Cupid</vt:lpstr>
      <vt:lpstr>ContextE</vt:lpstr>
      <vt:lpstr>ProcessUS</vt:lpstr>
      <vt:lpstr>ProcessUS</vt:lpstr>
      <vt:lpstr>MÉTHODOLOGIE ET RÉSULTATS</vt:lpstr>
      <vt:lpstr>MÉthodologIE ET RÉSULTATS</vt:lpstr>
      <vt:lpstr>PowerPoint Presentation</vt:lpstr>
      <vt:lpstr>PowerPoint Presentation</vt:lpstr>
      <vt:lpstr>DISCUSSION</vt:lpstr>
      <vt:lpstr>FONDEMENTS DU REGROUPEMENT</vt:lpstr>
      <vt:lpstr>APERÇU DU REGROUPEMENT</vt:lpstr>
      <vt:lpstr>PowerPoint Presentation</vt:lpstr>
      <vt:lpstr>APERÇU DU REGROUPEMENT</vt:lpstr>
      <vt:lpstr>APERÇU DU REGROUPEMENT</vt:lpstr>
      <vt:lpstr>DISCUSSION</vt:lpstr>
      <vt:lpstr>EXIGENCE DE REGROUPEMENT</vt:lpstr>
      <vt:lpstr>Applications</vt:lpstr>
      <vt:lpstr>AUTRES UTILISATIONS</vt:lpstr>
      <vt:lpstr>PowerPoint Presentation</vt:lpstr>
      <vt:lpstr>ALGORITHMES DE REGROUPEMENT</vt:lpstr>
      <vt:lpstr>MODÈLES DE REGROUPEMENT</vt:lpstr>
      <vt:lpstr>MODÈLES DE REGROUPEMENT</vt:lpstr>
      <vt:lpstr>FORME GÉNÉRALE D'UN ALGORITHME DE REGROUPEMENT</vt:lpstr>
      <vt:lpstr>COMPARAISON DES ÉTATS DE DÉPART DE CERTAINS REGROUPEMENTS COURANTS</vt:lpstr>
      <vt:lpstr>COMPARAISON DES ÉTATS INTERMÉDIAIRES DE CERTAINS ALGORITHMES COURANTS</vt:lpstr>
      <vt:lpstr>ÉCLAT DE L'ALGORITHME des K-mOYENNES</vt:lpstr>
      <vt:lpstr>ALGORITHME des k-MOYENNES</vt:lpstr>
      <vt:lpstr>POINTS FORTS DE L'ALGORITHME des k-MOYENNES</vt:lpstr>
      <vt:lpstr>LIMITES DE L'ALGORITHME des k-MOYENNES</vt:lpstr>
      <vt:lpstr>ÉCLAT DE L'ALGORITHME DE LA MaximiSation DE L'ESPÉRANCE</vt:lpstr>
      <vt:lpstr>ÉCLAT DE L'ALGORITHME DBSCAN</vt:lpstr>
      <vt:lpstr>PowerPoint Presentation</vt:lpstr>
      <vt:lpstr>DISCUSSION</vt:lpstr>
      <vt:lpstr>Validation D'UN REGROUPEMENT</vt:lpstr>
      <vt:lpstr>ENSEMBLE DE DONNÉES DES IMAGES DE FRUITS</vt:lpstr>
      <vt:lpstr>CONCRÉTISATION DES Concepts</vt:lpstr>
      <vt:lpstr>VALIDATION D'UN REGROUPEMENT</vt:lpstr>
      <vt:lpstr>ÉLÉMENTS D'UNE FONCTION</vt:lpstr>
      <vt:lpstr>TROIS types DE validation</vt:lpstr>
      <vt:lpstr>VALIDITÉ ET QUALITÉ</vt:lpstr>
      <vt:lpstr>OBJECTIFS TRÈS généraux</vt:lpstr>
      <vt:lpstr>OBJECTIFS TRÈS généraux</vt:lpstr>
      <vt:lpstr>INDICE DE Silhouette</vt:lpstr>
      <vt:lpstr>INDICE DE Dunn</vt:lpstr>
      <vt:lpstr>L'ABONDANCE EST PRÉFÉRABLE (VALIDATION RELATIVE)?</vt:lpstr>
      <vt:lpstr>StabilitÉ</vt:lpstr>
      <vt:lpstr>DE RETOUR AU ContextE (VALIDATION EXTERNE)</vt:lpstr>
      <vt:lpstr>PurETÉ (VALIDATION EXTERNE)</vt:lpstr>
      <vt:lpstr>FAIRE PLUSIEURS ESSAIS</vt:lpstr>
      <vt:lpstr>Notes</vt:lpstr>
      <vt:lpstr>DÉFIS DU REGROUPEMENT</vt:lpstr>
      <vt:lpstr>PowerPoint Presentation</vt:lpstr>
      <vt:lpstr>PowerPoint Presentation</vt:lpstr>
      <vt:lpstr>PowerPoint Presentation</vt:lpstr>
      <vt:lpstr>PowerPoint Presentation</vt:lpstr>
      <vt:lpstr>DÉFIS DU REGROUPEMENT</vt:lpstr>
      <vt:lpstr>PowerPoint Presentation</vt:lpstr>
      <vt:lpstr>PowerPoint Presentation</vt:lpstr>
      <vt:lpstr>ExEmple : Iris</vt:lpstr>
      <vt:lpstr>ExEmple – ENSEMBLE DE DONNÉES DE L'Iris</vt:lpstr>
      <vt:lpstr>ExEmple – ENSEMBLE DE DONNÉES DE L'Iris</vt:lpstr>
      <vt:lpstr>ExEmple – ENSEMBLE DE DONNÉES DE L'Iris</vt:lpstr>
      <vt:lpstr>ExEmple – ENSEMBLE DE DONNÉES DE L'Iris</vt:lpstr>
      <vt:lpstr>ExEmple – ENSEMBLE DE DONNÉES DE L'Iris</vt:lpstr>
      <vt:lpstr>ExEmple – ENSEMBLE DE DONNÉES DE L'Iris</vt:lpstr>
      <vt:lpstr>ExEmple – ENSEMBLE DE DONNÉES DE L'Iris</vt:lpstr>
      <vt:lpstr>DISCUSSION</vt:lpstr>
      <vt:lpstr>RÉfÉrences</vt:lpstr>
      <vt:lpstr>MATIÈRE SUPPLÉMENTAIRE</vt:lpstr>
      <vt:lpstr>RÉfÉrences</vt:lpstr>
      <vt:lpstr>RÉfÉrences</vt:lpstr>
      <vt:lpstr>RÉfÉrences</vt:lpstr>
      <vt:lpstr>RÉfÉrences</vt:lpstr>
      <vt:lpstr>RÉfÉrences</vt:lpstr>
      <vt:lpstr>RÉfÉrences</vt:lpstr>
      <vt:lpstr>RÉfÉrences</vt:lpstr>
      <vt:lpstr>RÉfÉrences</vt:lpstr>
      <vt:lpstr>RÉfÉrences</vt:lpstr>
      <vt:lpstr>MATIÈRE SUPPLÉMENTAIRE</vt:lpstr>
      <vt:lpstr>mesures de la Distance (paramètres)</vt:lpstr>
      <vt:lpstr>Validation d'un regroupement</vt:lpstr>
      <vt:lpstr>Validation D'UN REGROUPEMENT</vt:lpstr>
      <vt:lpstr>DISCUSSION</vt:lpstr>
      <vt:lpstr>(PETIT) ÉCHANTILLON DES MESURES DE LA QUALITÉ INTERNE</vt:lpstr>
      <vt:lpstr>Validation INTERNE D'UN REGROUPEMENT</vt:lpstr>
      <vt:lpstr>ExEmple – ENSEMBLE DE DONNÉES DE L'Iris</vt:lpstr>
      <vt:lpstr>ExEmple – ENSEMBLE DE DONNÉES DE L'Iris</vt:lpstr>
      <vt:lpstr>ExEmple – ENSEMBLE DE DONNÉES DE L'Iris</vt:lpstr>
      <vt:lpstr>ExEmple – ENSEMBLE DE DONNÉES DE L'Iris</vt:lpstr>
      <vt:lpstr>ComparAISON DES MESURES ENTRE DES ENSEMBLES DE DONNÉES</vt:lpstr>
      <vt:lpstr>APPRENTISSAGE Machine ET APPRENTISSAGE HUMAIN</vt:lpstr>
      <vt:lpstr>MESURES DE LA CORRÉLATION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Dominic Finn</cp:lastModifiedBy>
  <cp:revision>325</cp:revision>
  <cp:lastPrinted>2019-03-25T20:08:40Z</cp:lastPrinted>
  <dcterms:created xsi:type="dcterms:W3CDTF">2018-12-12T19:39:04Z</dcterms:created>
  <dcterms:modified xsi:type="dcterms:W3CDTF">2019-04-04T14:26:15Z</dcterms:modified>
</cp:coreProperties>
</file>